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92" r:id="rId2"/>
    <p:sldId id="259" r:id="rId3"/>
    <p:sldId id="322" r:id="rId4"/>
    <p:sldId id="324" r:id="rId5"/>
    <p:sldId id="325" r:id="rId6"/>
    <p:sldId id="326" r:id="rId7"/>
    <p:sldId id="327" r:id="rId8"/>
    <p:sldId id="328" r:id="rId9"/>
    <p:sldId id="358" r:id="rId10"/>
    <p:sldId id="357" r:id="rId11"/>
    <p:sldId id="267" r:id="rId12"/>
    <p:sldId id="288" r:id="rId13"/>
    <p:sldId id="268" r:id="rId14"/>
    <p:sldId id="289" r:id="rId15"/>
    <p:sldId id="339" r:id="rId16"/>
    <p:sldId id="265" r:id="rId17"/>
    <p:sldId id="271" r:id="rId18"/>
    <p:sldId id="291" r:id="rId19"/>
    <p:sldId id="340" r:id="rId20"/>
    <p:sldId id="270" r:id="rId21"/>
    <p:sldId id="256" r:id="rId22"/>
    <p:sldId id="341" r:id="rId23"/>
    <p:sldId id="342" r:id="rId24"/>
    <p:sldId id="257" r:id="rId25"/>
    <p:sldId id="343" r:id="rId26"/>
    <p:sldId id="258" r:id="rId27"/>
    <p:sldId id="344" r:id="rId28"/>
    <p:sldId id="345" r:id="rId29"/>
    <p:sldId id="305" r:id="rId30"/>
    <p:sldId id="303" r:id="rId31"/>
    <p:sldId id="346" r:id="rId32"/>
    <p:sldId id="347" r:id="rId33"/>
    <p:sldId id="260" r:id="rId34"/>
    <p:sldId id="348" r:id="rId35"/>
    <p:sldId id="312" r:id="rId36"/>
    <p:sldId id="307" r:id="rId37"/>
    <p:sldId id="313" r:id="rId38"/>
    <p:sldId id="349" r:id="rId39"/>
    <p:sldId id="309" r:id="rId40"/>
    <p:sldId id="310" r:id="rId41"/>
    <p:sldId id="350" r:id="rId42"/>
    <p:sldId id="315" r:id="rId43"/>
    <p:sldId id="316" r:id="rId44"/>
    <p:sldId id="351" r:id="rId45"/>
    <p:sldId id="352" r:id="rId46"/>
    <p:sldId id="323" r:id="rId47"/>
    <p:sldId id="317" r:id="rId48"/>
    <p:sldId id="353" r:id="rId49"/>
    <p:sldId id="354" r:id="rId50"/>
    <p:sldId id="355" r:id="rId51"/>
    <p:sldId id="356" r:id="rId52"/>
    <p:sldId id="359" r:id="rId53"/>
    <p:sldId id="361" r:id="rId54"/>
    <p:sldId id="277" r:id="rId55"/>
    <p:sldId id="362" r:id="rId56"/>
    <p:sldId id="363" r:id="rId57"/>
    <p:sldId id="364" r:id="rId58"/>
    <p:sldId id="365" r:id="rId59"/>
    <p:sldId id="366" r:id="rId60"/>
    <p:sldId id="367" r:id="rId61"/>
    <p:sldId id="368" r:id="rId62"/>
    <p:sldId id="370" r:id="rId63"/>
    <p:sldId id="29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03D"/>
    <a:srgbClr val="00CED8"/>
    <a:srgbClr val="00AAB2"/>
    <a:srgbClr val="F4B7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0" d="100"/>
          <a:sy n="70"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EEB77-FCF4-45FD-83DF-80DCD1C15037}" type="doc">
      <dgm:prSet loTypeId="urn:microsoft.com/office/officeart/2005/8/layout/StepDownProcess" loCatId="process" qsTypeId="urn:microsoft.com/office/officeart/2005/8/quickstyle/3d2" qsCatId="3D" csTypeId="urn:microsoft.com/office/officeart/2005/8/colors/accent1_2" csCatId="accent1" phldr="1"/>
      <dgm:spPr/>
      <dgm:t>
        <a:bodyPr/>
        <a:lstStyle/>
        <a:p>
          <a:endParaRPr lang="es-MX"/>
        </a:p>
      </dgm:t>
    </dgm:pt>
    <dgm:pt modelId="{EB8CD211-2028-4CBB-A651-9A0566B3213D}">
      <dgm:prSet phldrT="[Texto]"/>
      <dgm:spPr>
        <a:solidFill>
          <a:srgbClr val="10103D"/>
        </a:solidFill>
      </dgm:spPr>
      <dgm:t>
        <a:bodyPr/>
        <a:lstStyle/>
        <a:p>
          <a:r>
            <a:rPr lang="es-419" b="1" dirty="0">
              <a:solidFill>
                <a:srgbClr val="00AAB2"/>
              </a:solidFill>
            </a:rPr>
            <a:t>Captura</a:t>
          </a:r>
          <a:endParaRPr lang="es-MX" b="1" dirty="0">
            <a:solidFill>
              <a:srgbClr val="00AAB2"/>
            </a:solidFill>
          </a:endParaRPr>
        </a:p>
      </dgm:t>
    </dgm:pt>
    <dgm:pt modelId="{5AFDA10B-90B8-4D38-A813-D3388C432A23}" type="parTrans" cxnId="{1FBA33F9-A4A1-42CA-AD0E-D7FEABF17C06}">
      <dgm:prSet/>
      <dgm:spPr/>
      <dgm:t>
        <a:bodyPr/>
        <a:lstStyle/>
        <a:p>
          <a:endParaRPr lang="es-MX"/>
        </a:p>
      </dgm:t>
    </dgm:pt>
    <dgm:pt modelId="{CDC51DBF-7C91-41CA-9D23-9FA0242C509F}" type="sibTrans" cxnId="{1FBA33F9-A4A1-42CA-AD0E-D7FEABF17C06}">
      <dgm:prSet/>
      <dgm:spPr/>
      <dgm:t>
        <a:bodyPr/>
        <a:lstStyle/>
        <a:p>
          <a:endParaRPr lang="es-MX"/>
        </a:p>
      </dgm:t>
    </dgm:pt>
    <dgm:pt modelId="{A8FCF411-DD0D-427F-96AF-865C8BE98C06}">
      <dgm:prSet phldrT="[Texto]" phldr="1"/>
      <dgm:spPr/>
      <dgm:t>
        <a:bodyPr/>
        <a:lstStyle/>
        <a:p>
          <a:endParaRPr lang="es-MX"/>
        </a:p>
      </dgm:t>
    </dgm:pt>
    <dgm:pt modelId="{0DC37567-8A48-4B60-8885-EF055831BECD}" type="parTrans" cxnId="{38E28568-B6AA-42CF-9B9B-4029C3446CA2}">
      <dgm:prSet/>
      <dgm:spPr/>
      <dgm:t>
        <a:bodyPr/>
        <a:lstStyle/>
        <a:p>
          <a:endParaRPr lang="es-MX"/>
        </a:p>
      </dgm:t>
    </dgm:pt>
    <dgm:pt modelId="{0928C3CB-9275-43AB-9B81-ECD5576C6D1E}" type="sibTrans" cxnId="{38E28568-B6AA-42CF-9B9B-4029C3446CA2}">
      <dgm:prSet/>
      <dgm:spPr/>
      <dgm:t>
        <a:bodyPr/>
        <a:lstStyle/>
        <a:p>
          <a:endParaRPr lang="es-MX"/>
        </a:p>
      </dgm:t>
    </dgm:pt>
    <dgm:pt modelId="{FB4478BA-0648-4E43-A13E-71B5A6DE946F}">
      <dgm:prSet phldrT="[Texto]"/>
      <dgm:spPr>
        <a:solidFill>
          <a:srgbClr val="10103D"/>
        </a:solidFill>
      </dgm:spPr>
      <dgm:t>
        <a:bodyPr/>
        <a:lstStyle/>
        <a:p>
          <a:r>
            <a:rPr lang="es-419" b="1" dirty="0">
              <a:solidFill>
                <a:srgbClr val="00AAB2"/>
              </a:solidFill>
            </a:rPr>
            <a:t>Almacenamiento</a:t>
          </a:r>
          <a:endParaRPr lang="es-MX" b="1" dirty="0">
            <a:solidFill>
              <a:srgbClr val="00AAB2"/>
            </a:solidFill>
          </a:endParaRPr>
        </a:p>
      </dgm:t>
    </dgm:pt>
    <dgm:pt modelId="{21D0EAA1-EDB1-449E-AE87-FE2D5EE726A1}" type="parTrans" cxnId="{DEC4459C-33AA-4173-94B7-404B4B127A7E}">
      <dgm:prSet/>
      <dgm:spPr/>
      <dgm:t>
        <a:bodyPr/>
        <a:lstStyle/>
        <a:p>
          <a:endParaRPr lang="es-MX"/>
        </a:p>
      </dgm:t>
    </dgm:pt>
    <dgm:pt modelId="{EC031CAE-325C-4053-9D4E-3F177A47EE7E}" type="sibTrans" cxnId="{DEC4459C-33AA-4173-94B7-404B4B127A7E}">
      <dgm:prSet/>
      <dgm:spPr/>
      <dgm:t>
        <a:bodyPr/>
        <a:lstStyle/>
        <a:p>
          <a:endParaRPr lang="es-MX"/>
        </a:p>
      </dgm:t>
    </dgm:pt>
    <dgm:pt modelId="{63B9FC1D-7D8A-4CAB-8603-DB86F3ED9808}">
      <dgm:prSet phldrT="[Texto]" phldr="1"/>
      <dgm:spPr/>
      <dgm:t>
        <a:bodyPr/>
        <a:lstStyle/>
        <a:p>
          <a:endParaRPr lang="es-MX"/>
        </a:p>
      </dgm:t>
    </dgm:pt>
    <dgm:pt modelId="{FB3F4F2F-2C27-4B49-92ED-E2B53330274D}" type="parTrans" cxnId="{B46887E5-295D-4751-B661-C9922797D29F}">
      <dgm:prSet/>
      <dgm:spPr/>
      <dgm:t>
        <a:bodyPr/>
        <a:lstStyle/>
        <a:p>
          <a:endParaRPr lang="es-MX"/>
        </a:p>
      </dgm:t>
    </dgm:pt>
    <dgm:pt modelId="{CEBBFA83-3A88-40AF-9282-024F308BA87A}" type="sibTrans" cxnId="{B46887E5-295D-4751-B661-C9922797D29F}">
      <dgm:prSet/>
      <dgm:spPr/>
      <dgm:t>
        <a:bodyPr/>
        <a:lstStyle/>
        <a:p>
          <a:endParaRPr lang="es-MX"/>
        </a:p>
      </dgm:t>
    </dgm:pt>
    <dgm:pt modelId="{1CB828DC-4A8B-45F9-A64B-1BFEEADEEEF3}">
      <dgm:prSet phldrT="[Texto]"/>
      <dgm:spPr>
        <a:solidFill>
          <a:srgbClr val="10103D"/>
        </a:solidFill>
      </dgm:spPr>
      <dgm:t>
        <a:bodyPr/>
        <a:lstStyle/>
        <a:p>
          <a:r>
            <a:rPr lang="es-419" b="1" dirty="0">
              <a:solidFill>
                <a:srgbClr val="00AAB2"/>
              </a:solidFill>
            </a:rPr>
            <a:t>Tratamiento</a:t>
          </a:r>
          <a:endParaRPr lang="es-MX" b="1" dirty="0">
            <a:solidFill>
              <a:srgbClr val="00AAB2"/>
            </a:solidFill>
          </a:endParaRPr>
        </a:p>
      </dgm:t>
    </dgm:pt>
    <dgm:pt modelId="{5D642EFC-E9A5-4F97-AD06-3B6AD280F83E}" type="parTrans" cxnId="{25ADAD75-B055-4A79-A31D-C70755D82AB6}">
      <dgm:prSet/>
      <dgm:spPr/>
      <dgm:t>
        <a:bodyPr/>
        <a:lstStyle/>
        <a:p>
          <a:endParaRPr lang="es-MX"/>
        </a:p>
      </dgm:t>
    </dgm:pt>
    <dgm:pt modelId="{2A778DCB-9A2C-4CF1-A227-09026C88EA81}" type="sibTrans" cxnId="{25ADAD75-B055-4A79-A31D-C70755D82AB6}">
      <dgm:prSet/>
      <dgm:spPr/>
      <dgm:t>
        <a:bodyPr/>
        <a:lstStyle/>
        <a:p>
          <a:endParaRPr lang="es-MX"/>
        </a:p>
      </dgm:t>
    </dgm:pt>
    <dgm:pt modelId="{4C31DD65-87FD-44B9-9897-CAC871E5EE18}">
      <dgm:prSet phldrT="[Texto]" phldr="1"/>
      <dgm:spPr/>
      <dgm:t>
        <a:bodyPr/>
        <a:lstStyle/>
        <a:p>
          <a:endParaRPr lang="es-MX"/>
        </a:p>
      </dgm:t>
    </dgm:pt>
    <dgm:pt modelId="{757C77AC-7E1F-47EA-B02A-A91681BC1223}" type="parTrans" cxnId="{2FA8A786-E2D2-4BA6-A632-09B1D3564418}">
      <dgm:prSet/>
      <dgm:spPr/>
      <dgm:t>
        <a:bodyPr/>
        <a:lstStyle/>
        <a:p>
          <a:endParaRPr lang="es-MX"/>
        </a:p>
      </dgm:t>
    </dgm:pt>
    <dgm:pt modelId="{3790A786-DFF3-4CAB-A3DF-D1FA89C7BF18}" type="sibTrans" cxnId="{2FA8A786-E2D2-4BA6-A632-09B1D3564418}">
      <dgm:prSet/>
      <dgm:spPr/>
      <dgm:t>
        <a:bodyPr/>
        <a:lstStyle/>
        <a:p>
          <a:endParaRPr lang="es-MX"/>
        </a:p>
      </dgm:t>
    </dgm:pt>
    <dgm:pt modelId="{7FE05B1E-5B93-42F4-A0C4-5AC89B84497A}">
      <dgm:prSet phldrT="[Texto]"/>
      <dgm:spPr>
        <a:solidFill>
          <a:srgbClr val="10103D"/>
        </a:solidFill>
      </dgm:spPr>
      <dgm:t>
        <a:bodyPr/>
        <a:lstStyle/>
        <a:p>
          <a:r>
            <a:rPr lang="es-419" b="1" dirty="0">
              <a:solidFill>
                <a:srgbClr val="00AAB2"/>
              </a:solidFill>
            </a:rPr>
            <a:t>Puesta en Valor</a:t>
          </a:r>
          <a:endParaRPr lang="es-MX" b="1" dirty="0">
            <a:solidFill>
              <a:srgbClr val="00AAB2"/>
            </a:solidFill>
          </a:endParaRPr>
        </a:p>
      </dgm:t>
    </dgm:pt>
    <dgm:pt modelId="{A47B20C6-8726-492D-9298-87B649C3EBBF}" type="parTrans" cxnId="{629DB9D3-1C65-43FF-8C48-BBBCFB4E9174}">
      <dgm:prSet/>
      <dgm:spPr/>
      <dgm:t>
        <a:bodyPr/>
        <a:lstStyle/>
        <a:p>
          <a:endParaRPr lang="es-MX"/>
        </a:p>
      </dgm:t>
    </dgm:pt>
    <dgm:pt modelId="{AAF0F0C6-DD1A-4240-8EF3-34A83FDC8277}" type="sibTrans" cxnId="{629DB9D3-1C65-43FF-8C48-BBBCFB4E9174}">
      <dgm:prSet/>
      <dgm:spPr/>
      <dgm:t>
        <a:bodyPr/>
        <a:lstStyle/>
        <a:p>
          <a:endParaRPr lang="es-MX"/>
        </a:p>
      </dgm:t>
    </dgm:pt>
    <dgm:pt modelId="{43A1E67F-8C0A-41C0-908F-BDEED7E05CBF}" type="pres">
      <dgm:prSet presAssocID="{528EEB77-FCF4-45FD-83DF-80DCD1C15037}" presName="rootnode" presStyleCnt="0">
        <dgm:presLayoutVars>
          <dgm:chMax/>
          <dgm:chPref/>
          <dgm:dir/>
          <dgm:animLvl val="lvl"/>
        </dgm:presLayoutVars>
      </dgm:prSet>
      <dgm:spPr/>
    </dgm:pt>
    <dgm:pt modelId="{75439DC2-774F-4932-91F8-F5F2EE793FB4}" type="pres">
      <dgm:prSet presAssocID="{EB8CD211-2028-4CBB-A651-9A0566B3213D}" presName="composite" presStyleCnt="0"/>
      <dgm:spPr/>
    </dgm:pt>
    <dgm:pt modelId="{107FFA43-04CA-4911-B408-0549E404CA31}" type="pres">
      <dgm:prSet presAssocID="{EB8CD211-2028-4CBB-A651-9A0566B3213D}" presName="bentUpArrow1" presStyleLbl="alignImgPlace1" presStyleIdx="0" presStyleCnt="3"/>
      <dgm:spPr/>
    </dgm:pt>
    <dgm:pt modelId="{B4330022-D72A-4393-8CE3-4DF59F61AD03}" type="pres">
      <dgm:prSet presAssocID="{EB8CD211-2028-4CBB-A651-9A0566B3213D}" presName="ParentText" presStyleLbl="node1" presStyleIdx="0" presStyleCnt="4">
        <dgm:presLayoutVars>
          <dgm:chMax val="1"/>
          <dgm:chPref val="1"/>
          <dgm:bulletEnabled val="1"/>
        </dgm:presLayoutVars>
      </dgm:prSet>
      <dgm:spPr/>
    </dgm:pt>
    <dgm:pt modelId="{6C01EA1C-BD40-4965-A196-BED3220CBB48}" type="pres">
      <dgm:prSet presAssocID="{EB8CD211-2028-4CBB-A651-9A0566B3213D}" presName="ChildText" presStyleLbl="revTx" presStyleIdx="0" presStyleCnt="3">
        <dgm:presLayoutVars>
          <dgm:chMax val="0"/>
          <dgm:chPref val="0"/>
          <dgm:bulletEnabled val="1"/>
        </dgm:presLayoutVars>
      </dgm:prSet>
      <dgm:spPr/>
    </dgm:pt>
    <dgm:pt modelId="{A34B07F9-3AD3-4246-8006-972D5D60C302}" type="pres">
      <dgm:prSet presAssocID="{CDC51DBF-7C91-41CA-9D23-9FA0242C509F}" presName="sibTrans" presStyleCnt="0"/>
      <dgm:spPr/>
    </dgm:pt>
    <dgm:pt modelId="{1DE9D671-62B0-4092-990D-DAECA82543E1}" type="pres">
      <dgm:prSet presAssocID="{FB4478BA-0648-4E43-A13E-71B5A6DE946F}" presName="composite" presStyleCnt="0"/>
      <dgm:spPr/>
    </dgm:pt>
    <dgm:pt modelId="{87A65E4D-1D7A-4D62-BCC3-227EAED04F22}" type="pres">
      <dgm:prSet presAssocID="{FB4478BA-0648-4E43-A13E-71B5A6DE946F}" presName="bentUpArrow1" presStyleLbl="alignImgPlace1" presStyleIdx="1" presStyleCnt="3"/>
      <dgm:spPr/>
    </dgm:pt>
    <dgm:pt modelId="{AB3F5381-709D-4578-80A2-B72A8F6A6958}" type="pres">
      <dgm:prSet presAssocID="{FB4478BA-0648-4E43-A13E-71B5A6DE946F}" presName="ParentText" presStyleLbl="node1" presStyleIdx="1" presStyleCnt="4">
        <dgm:presLayoutVars>
          <dgm:chMax val="1"/>
          <dgm:chPref val="1"/>
          <dgm:bulletEnabled val="1"/>
        </dgm:presLayoutVars>
      </dgm:prSet>
      <dgm:spPr/>
    </dgm:pt>
    <dgm:pt modelId="{E7227722-2C09-4D5C-8B37-4E969415229A}" type="pres">
      <dgm:prSet presAssocID="{FB4478BA-0648-4E43-A13E-71B5A6DE946F}" presName="ChildText" presStyleLbl="revTx" presStyleIdx="1" presStyleCnt="3">
        <dgm:presLayoutVars>
          <dgm:chMax val="0"/>
          <dgm:chPref val="0"/>
          <dgm:bulletEnabled val="1"/>
        </dgm:presLayoutVars>
      </dgm:prSet>
      <dgm:spPr/>
    </dgm:pt>
    <dgm:pt modelId="{2274C079-CC6B-450B-8106-5B02A4B05EF0}" type="pres">
      <dgm:prSet presAssocID="{EC031CAE-325C-4053-9D4E-3F177A47EE7E}" presName="sibTrans" presStyleCnt="0"/>
      <dgm:spPr/>
    </dgm:pt>
    <dgm:pt modelId="{4712B53F-4888-4C52-A3BE-208114E7F636}" type="pres">
      <dgm:prSet presAssocID="{1CB828DC-4A8B-45F9-A64B-1BFEEADEEEF3}" presName="composite" presStyleCnt="0"/>
      <dgm:spPr/>
    </dgm:pt>
    <dgm:pt modelId="{E531E794-E48E-45A2-97B0-F6847FF5A265}" type="pres">
      <dgm:prSet presAssocID="{1CB828DC-4A8B-45F9-A64B-1BFEEADEEEF3}" presName="bentUpArrow1" presStyleLbl="alignImgPlace1" presStyleIdx="2" presStyleCnt="3"/>
      <dgm:spPr/>
    </dgm:pt>
    <dgm:pt modelId="{D3D6273F-FB9B-4144-A137-F3CBA88B462A}" type="pres">
      <dgm:prSet presAssocID="{1CB828DC-4A8B-45F9-A64B-1BFEEADEEEF3}" presName="ParentText" presStyleLbl="node1" presStyleIdx="2" presStyleCnt="4">
        <dgm:presLayoutVars>
          <dgm:chMax val="1"/>
          <dgm:chPref val="1"/>
          <dgm:bulletEnabled val="1"/>
        </dgm:presLayoutVars>
      </dgm:prSet>
      <dgm:spPr/>
    </dgm:pt>
    <dgm:pt modelId="{54BF4D0D-380A-41AB-B6DA-91B8A03B638B}" type="pres">
      <dgm:prSet presAssocID="{1CB828DC-4A8B-45F9-A64B-1BFEEADEEEF3}" presName="ChildText" presStyleLbl="revTx" presStyleIdx="2" presStyleCnt="3">
        <dgm:presLayoutVars>
          <dgm:chMax val="0"/>
          <dgm:chPref val="0"/>
          <dgm:bulletEnabled val="1"/>
        </dgm:presLayoutVars>
      </dgm:prSet>
      <dgm:spPr/>
    </dgm:pt>
    <dgm:pt modelId="{FA3ABE18-825B-4F87-ABC5-1FA960F011FF}" type="pres">
      <dgm:prSet presAssocID="{2A778DCB-9A2C-4CF1-A227-09026C88EA81}" presName="sibTrans" presStyleCnt="0"/>
      <dgm:spPr/>
    </dgm:pt>
    <dgm:pt modelId="{BF9C7E8C-3E9F-4579-AC3F-87F9C21F8815}" type="pres">
      <dgm:prSet presAssocID="{7FE05B1E-5B93-42F4-A0C4-5AC89B84497A}" presName="composite" presStyleCnt="0"/>
      <dgm:spPr/>
    </dgm:pt>
    <dgm:pt modelId="{E8C4A5D9-8B1D-4FF4-A2BB-6553DCDF0079}" type="pres">
      <dgm:prSet presAssocID="{7FE05B1E-5B93-42F4-A0C4-5AC89B84497A}" presName="ParentText" presStyleLbl="node1" presStyleIdx="3" presStyleCnt="4">
        <dgm:presLayoutVars>
          <dgm:chMax val="1"/>
          <dgm:chPref val="1"/>
          <dgm:bulletEnabled val="1"/>
        </dgm:presLayoutVars>
      </dgm:prSet>
      <dgm:spPr/>
    </dgm:pt>
  </dgm:ptLst>
  <dgm:cxnLst>
    <dgm:cxn modelId="{EE50F02C-832D-4348-9A28-66BF659B6D63}" type="presOf" srcId="{1CB828DC-4A8B-45F9-A64B-1BFEEADEEEF3}" destId="{D3D6273F-FB9B-4144-A137-F3CBA88B462A}" srcOrd="0" destOrd="0" presId="urn:microsoft.com/office/officeart/2005/8/layout/StepDownProcess"/>
    <dgm:cxn modelId="{EFD5F23C-AC75-4208-9FFA-3B124132CA4E}" type="presOf" srcId="{7FE05B1E-5B93-42F4-A0C4-5AC89B84497A}" destId="{E8C4A5D9-8B1D-4FF4-A2BB-6553DCDF0079}" srcOrd="0" destOrd="0" presId="urn:microsoft.com/office/officeart/2005/8/layout/StepDownProcess"/>
    <dgm:cxn modelId="{38E28568-B6AA-42CF-9B9B-4029C3446CA2}" srcId="{EB8CD211-2028-4CBB-A651-9A0566B3213D}" destId="{A8FCF411-DD0D-427F-96AF-865C8BE98C06}" srcOrd="0" destOrd="0" parTransId="{0DC37567-8A48-4B60-8885-EF055831BECD}" sibTransId="{0928C3CB-9275-43AB-9B81-ECD5576C6D1E}"/>
    <dgm:cxn modelId="{25ADAD75-B055-4A79-A31D-C70755D82AB6}" srcId="{528EEB77-FCF4-45FD-83DF-80DCD1C15037}" destId="{1CB828DC-4A8B-45F9-A64B-1BFEEADEEEF3}" srcOrd="2" destOrd="0" parTransId="{5D642EFC-E9A5-4F97-AD06-3B6AD280F83E}" sibTransId="{2A778DCB-9A2C-4CF1-A227-09026C88EA81}"/>
    <dgm:cxn modelId="{2FA8A786-E2D2-4BA6-A632-09B1D3564418}" srcId="{1CB828DC-4A8B-45F9-A64B-1BFEEADEEEF3}" destId="{4C31DD65-87FD-44B9-9897-CAC871E5EE18}" srcOrd="0" destOrd="0" parTransId="{757C77AC-7E1F-47EA-B02A-A91681BC1223}" sibTransId="{3790A786-DFF3-4CAB-A3DF-D1FA89C7BF18}"/>
    <dgm:cxn modelId="{9A44D587-F383-40EF-8928-0D4724FEE45A}" type="presOf" srcId="{4C31DD65-87FD-44B9-9897-CAC871E5EE18}" destId="{54BF4D0D-380A-41AB-B6DA-91B8A03B638B}" srcOrd="0" destOrd="0" presId="urn:microsoft.com/office/officeart/2005/8/layout/StepDownProcess"/>
    <dgm:cxn modelId="{DEC4459C-33AA-4173-94B7-404B4B127A7E}" srcId="{528EEB77-FCF4-45FD-83DF-80DCD1C15037}" destId="{FB4478BA-0648-4E43-A13E-71B5A6DE946F}" srcOrd="1" destOrd="0" parTransId="{21D0EAA1-EDB1-449E-AE87-FE2D5EE726A1}" sibTransId="{EC031CAE-325C-4053-9D4E-3F177A47EE7E}"/>
    <dgm:cxn modelId="{2AE4C8B6-224B-4008-922E-0A4DA44B725C}" type="presOf" srcId="{A8FCF411-DD0D-427F-96AF-865C8BE98C06}" destId="{6C01EA1C-BD40-4965-A196-BED3220CBB48}" srcOrd="0" destOrd="0" presId="urn:microsoft.com/office/officeart/2005/8/layout/StepDownProcess"/>
    <dgm:cxn modelId="{3F532EB9-86DB-42F7-97ED-EA4565525373}" type="presOf" srcId="{FB4478BA-0648-4E43-A13E-71B5A6DE946F}" destId="{AB3F5381-709D-4578-80A2-B72A8F6A6958}" srcOrd="0" destOrd="0" presId="urn:microsoft.com/office/officeart/2005/8/layout/StepDownProcess"/>
    <dgm:cxn modelId="{6C420CC4-478E-46B7-A524-72669EAE438D}" type="presOf" srcId="{EB8CD211-2028-4CBB-A651-9A0566B3213D}" destId="{B4330022-D72A-4393-8CE3-4DF59F61AD03}" srcOrd="0" destOrd="0" presId="urn:microsoft.com/office/officeart/2005/8/layout/StepDownProcess"/>
    <dgm:cxn modelId="{8C6114CC-FC69-4920-819A-113C3E3B7628}" type="presOf" srcId="{63B9FC1D-7D8A-4CAB-8603-DB86F3ED9808}" destId="{E7227722-2C09-4D5C-8B37-4E969415229A}" srcOrd="0" destOrd="0" presId="urn:microsoft.com/office/officeart/2005/8/layout/StepDownProcess"/>
    <dgm:cxn modelId="{629DB9D3-1C65-43FF-8C48-BBBCFB4E9174}" srcId="{528EEB77-FCF4-45FD-83DF-80DCD1C15037}" destId="{7FE05B1E-5B93-42F4-A0C4-5AC89B84497A}" srcOrd="3" destOrd="0" parTransId="{A47B20C6-8726-492D-9298-87B649C3EBBF}" sibTransId="{AAF0F0C6-DD1A-4240-8EF3-34A83FDC8277}"/>
    <dgm:cxn modelId="{B46887E5-295D-4751-B661-C9922797D29F}" srcId="{FB4478BA-0648-4E43-A13E-71B5A6DE946F}" destId="{63B9FC1D-7D8A-4CAB-8603-DB86F3ED9808}" srcOrd="0" destOrd="0" parTransId="{FB3F4F2F-2C27-4B49-92ED-E2B53330274D}" sibTransId="{CEBBFA83-3A88-40AF-9282-024F308BA87A}"/>
    <dgm:cxn modelId="{8D61E6EC-9672-4D0D-9CDF-AD28BE576DE9}" type="presOf" srcId="{528EEB77-FCF4-45FD-83DF-80DCD1C15037}" destId="{43A1E67F-8C0A-41C0-908F-BDEED7E05CBF}" srcOrd="0" destOrd="0" presId="urn:microsoft.com/office/officeart/2005/8/layout/StepDownProcess"/>
    <dgm:cxn modelId="{1FBA33F9-A4A1-42CA-AD0E-D7FEABF17C06}" srcId="{528EEB77-FCF4-45FD-83DF-80DCD1C15037}" destId="{EB8CD211-2028-4CBB-A651-9A0566B3213D}" srcOrd="0" destOrd="0" parTransId="{5AFDA10B-90B8-4D38-A813-D3388C432A23}" sibTransId="{CDC51DBF-7C91-41CA-9D23-9FA0242C509F}"/>
    <dgm:cxn modelId="{F90DA680-4D43-479C-B909-F54681D23F91}" type="presParOf" srcId="{43A1E67F-8C0A-41C0-908F-BDEED7E05CBF}" destId="{75439DC2-774F-4932-91F8-F5F2EE793FB4}" srcOrd="0" destOrd="0" presId="urn:microsoft.com/office/officeart/2005/8/layout/StepDownProcess"/>
    <dgm:cxn modelId="{14B5A4AA-73AC-4689-8A04-DC081BB5B466}" type="presParOf" srcId="{75439DC2-774F-4932-91F8-F5F2EE793FB4}" destId="{107FFA43-04CA-4911-B408-0549E404CA31}" srcOrd="0" destOrd="0" presId="urn:microsoft.com/office/officeart/2005/8/layout/StepDownProcess"/>
    <dgm:cxn modelId="{B625F286-8E8C-4087-8A6F-828510A93700}" type="presParOf" srcId="{75439DC2-774F-4932-91F8-F5F2EE793FB4}" destId="{B4330022-D72A-4393-8CE3-4DF59F61AD03}" srcOrd="1" destOrd="0" presId="urn:microsoft.com/office/officeart/2005/8/layout/StepDownProcess"/>
    <dgm:cxn modelId="{8C8B9986-CB09-4D36-B4F1-EF1DB41589CB}" type="presParOf" srcId="{75439DC2-774F-4932-91F8-F5F2EE793FB4}" destId="{6C01EA1C-BD40-4965-A196-BED3220CBB48}" srcOrd="2" destOrd="0" presId="urn:microsoft.com/office/officeart/2005/8/layout/StepDownProcess"/>
    <dgm:cxn modelId="{4A09F620-EDB7-4E07-8EF8-FD1E41DCC0A9}" type="presParOf" srcId="{43A1E67F-8C0A-41C0-908F-BDEED7E05CBF}" destId="{A34B07F9-3AD3-4246-8006-972D5D60C302}" srcOrd="1" destOrd="0" presId="urn:microsoft.com/office/officeart/2005/8/layout/StepDownProcess"/>
    <dgm:cxn modelId="{3FB258D9-F466-4BE5-9023-B315606A2A15}" type="presParOf" srcId="{43A1E67F-8C0A-41C0-908F-BDEED7E05CBF}" destId="{1DE9D671-62B0-4092-990D-DAECA82543E1}" srcOrd="2" destOrd="0" presId="urn:microsoft.com/office/officeart/2005/8/layout/StepDownProcess"/>
    <dgm:cxn modelId="{AEC10190-98CA-4033-841D-9749322F4823}" type="presParOf" srcId="{1DE9D671-62B0-4092-990D-DAECA82543E1}" destId="{87A65E4D-1D7A-4D62-BCC3-227EAED04F22}" srcOrd="0" destOrd="0" presId="urn:microsoft.com/office/officeart/2005/8/layout/StepDownProcess"/>
    <dgm:cxn modelId="{76947B22-B30B-45F8-83BF-28DA644DF830}" type="presParOf" srcId="{1DE9D671-62B0-4092-990D-DAECA82543E1}" destId="{AB3F5381-709D-4578-80A2-B72A8F6A6958}" srcOrd="1" destOrd="0" presId="urn:microsoft.com/office/officeart/2005/8/layout/StepDownProcess"/>
    <dgm:cxn modelId="{2C7B4936-DA17-4B8A-87C6-C79481F76593}" type="presParOf" srcId="{1DE9D671-62B0-4092-990D-DAECA82543E1}" destId="{E7227722-2C09-4D5C-8B37-4E969415229A}" srcOrd="2" destOrd="0" presId="urn:microsoft.com/office/officeart/2005/8/layout/StepDownProcess"/>
    <dgm:cxn modelId="{FE3A7B11-86EA-462B-AE76-5C7E9C757C33}" type="presParOf" srcId="{43A1E67F-8C0A-41C0-908F-BDEED7E05CBF}" destId="{2274C079-CC6B-450B-8106-5B02A4B05EF0}" srcOrd="3" destOrd="0" presId="urn:microsoft.com/office/officeart/2005/8/layout/StepDownProcess"/>
    <dgm:cxn modelId="{5BDC47A5-CD75-4C0E-B40C-C7EAA4677538}" type="presParOf" srcId="{43A1E67F-8C0A-41C0-908F-BDEED7E05CBF}" destId="{4712B53F-4888-4C52-A3BE-208114E7F636}" srcOrd="4" destOrd="0" presId="urn:microsoft.com/office/officeart/2005/8/layout/StepDownProcess"/>
    <dgm:cxn modelId="{B2FD9DE5-5881-4A68-B276-4ABBCB1745F5}" type="presParOf" srcId="{4712B53F-4888-4C52-A3BE-208114E7F636}" destId="{E531E794-E48E-45A2-97B0-F6847FF5A265}" srcOrd="0" destOrd="0" presId="urn:microsoft.com/office/officeart/2005/8/layout/StepDownProcess"/>
    <dgm:cxn modelId="{EF976FBD-4692-480D-8BA1-F3FE7E775971}" type="presParOf" srcId="{4712B53F-4888-4C52-A3BE-208114E7F636}" destId="{D3D6273F-FB9B-4144-A137-F3CBA88B462A}" srcOrd="1" destOrd="0" presId="urn:microsoft.com/office/officeart/2005/8/layout/StepDownProcess"/>
    <dgm:cxn modelId="{D2093C56-B1CB-42D3-8D2C-F69ED07A3F70}" type="presParOf" srcId="{4712B53F-4888-4C52-A3BE-208114E7F636}" destId="{54BF4D0D-380A-41AB-B6DA-91B8A03B638B}" srcOrd="2" destOrd="0" presId="urn:microsoft.com/office/officeart/2005/8/layout/StepDownProcess"/>
    <dgm:cxn modelId="{D7E01149-1807-472E-87F6-4DA00F840245}" type="presParOf" srcId="{43A1E67F-8C0A-41C0-908F-BDEED7E05CBF}" destId="{FA3ABE18-825B-4F87-ABC5-1FA960F011FF}" srcOrd="5" destOrd="0" presId="urn:microsoft.com/office/officeart/2005/8/layout/StepDownProcess"/>
    <dgm:cxn modelId="{B165A483-2B9C-424F-89BA-154BADC012FC}" type="presParOf" srcId="{43A1E67F-8C0A-41C0-908F-BDEED7E05CBF}" destId="{BF9C7E8C-3E9F-4579-AC3F-87F9C21F8815}" srcOrd="6" destOrd="0" presId="urn:microsoft.com/office/officeart/2005/8/layout/StepDownProcess"/>
    <dgm:cxn modelId="{6F3F85A2-D838-4745-8089-6AF4EC2F750D}" type="presParOf" srcId="{BF9C7E8C-3E9F-4579-AC3F-87F9C21F8815}" destId="{E8C4A5D9-8B1D-4FF4-A2BB-6553DCDF007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FFA43-04CA-4911-B408-0549E404CA31}">
      <dsp:nvSpPr>
        <dsp:cNvPr id="0" name=""/>
        <dsp:cNvSpPr/>
      </dsp:nvSpPr>
      <dsp:spPr>
        <a:xfrm rot="5400000">
          <a:off x="2173203" y="1184365"/>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4330022-D72A-4393-8CE3-4DF59F61AD03}">
      <dsp:nvSpPr>
        <dsp:cNvPr id="0" name=""/>
        <dsp:cNvSpPr/>
      </dsp:nvSpPr>
      <dsp:spPr>
        <a:xfrm>
          <a:off x="1897631" y="31360"/>
          <a:ext cx="1750966" cy="1225619"/>
        </a:xfrm>
        <a:prstGeom prst="roundRect">
          <a:avLst>
            <a:gd name="adj" fmla="val 16670"/>
          </a:avLst>
        </a:prstGeom>
        <a:solidFill>
          <a:srgbClr val="10103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b="1" kern="1200" dirty="0">
              <a:solidFill>
                <a:srgbClr val="00AAB2"/>
              </a:solidFill>
            </a:rPr>
            <a:t>Captura</a:t>
          </a:r>
          <a:endParaRPr lang="es-MX" sz="1600" b="1" kern="1200" dirty="0">
            <a:solidFill>
              <a:srgbClr val="00AAB2"/>
            </a:solidFill>
          </a:endParaRPr>
        </a:p>
      </dsp:txBody>
      <dsp:txXfrm>
        <a:off x="1957472" y="91201"/>
        <a:ext cx="1631284" cy="1105937"/>
      </dsp:txXfrm>
    </dsp:sp>
    <dsp:sp modelId="{6C01EA1C-BD40-4965-A196-BED3220CBB48}">
      <dsp:nvSpPr>
        <dsp:cNvPr id="0" name=""/>
        <dsp:cNvSpPr/>
      </dsp:nvSpPr>
      <dsp:spPr>
        <a:xfrm>
          <a:off x="3648598"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es-MX" sz="1200" kern="1200"/>
        </a:p>
      </dsp:txBody>
      <dsp:txXfrm>
        <a:off x="3648598" y="148250"/>
        <a:ext cx="1273486" cy="990600"/>
      </dsp:txXfrm>
    </dsp:sp>
    <dsp:sp modelId="{87A65E4D-1D7A-4D62-BCC3-227EAED04F22}">
      <dsp:nvSpPr>
        <dsp:cNvPr id="0" name=""/>
        <dsp:cNvSpPr/>
      </dsp:nvSpPr>
      <dsp:spPr>
        <a:xfrm rot="5400000">
          <a:off x="3624940" y="2561140"/>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B3F5381-709D-4578-80A2-B72A8F6A6958}">
      <dsp:nvSpPr>
        <dsp:cNvPr id="0" name=""/>
        <dsp:cNvSpPr/>
      </dsp:nvSpPr>
      <dsp:spPr>
        <a:xfrm>
          <a:off x="3349369" y="1408135"/>
          <a:ext cx="1750966" cy="1225619"/>
        </a:xfrm>
        <a:prstGeom prst="roundRect">
          <a:avLst>
            <a:gd name="adj" fmla="val 16670"/>
          </a:avLst>
        </a:prstGeom>
        <a:solidFill>
          <a:srgbClr val="10103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b="1" kern="1200" dirty="0">
              <a:solidFill>
                <a:srgbClr val="00AAB2"/>
              </a:solidFill>
            </a:rPr>
            <a:t>Almacenamiento</a:t>
          </a:r>
          <a:endParaRPr lang="es-MX" sz="1600" b="1" kern="1200" dirty="0">
            <a:solidFill>
              <a:srgbClr val="00AAB2"/>
            </a:solidFill>
          </a:endParaRPr>
        </a:p>
      </dsp:txBody>
      <dsp:txXfrm>
        <a:off x="3409210" y="1467976"/>
        <a:ext cx="1631284" cy="1105937"/>
      </dsp:txXfrm>
    </dsp:sp>
    <dsp:sp modelId="{E7227722-2C09-4D5C-8B37-4E969415229A}">
      <dsp:nvSpPr>
        <dsp:cNvPr id="0" name=""/>
        <dsp:cNvSpPr/>
      </dsp:nvSpPr>
      <dsp:spPr>
        <a:xfrm>
          <a:off x="5100336"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es-MX" sz="1200" kern="1200"/>
        </a:p>
      </dsp:txBody>
      <dsp:txXfrm>
        <a:off x="5100336" y="1525026"/>
        <a:ext cx="1273486" cy="990600"/>
      </dsp:txXfrm>
    </dsp:sp>
    <dsp:sp modelId="{E531E794-E48E-45A2-97B0-F6847FF5A265}">
      <dsp:nvSpPr>
        <dsp:cNvPr id="0" name=""/>
        <dsp:cNvSpPr/>
      </dsp:nvSpPr>
      <dsp:spPr>
        <a:xfrm rot="5400000">
          <a:off x="5076678" y="3937916"/>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3D6273F-FB9B-4144-A137-F3CBA88B462A}">
      <dsp:nvSpPr>
        <dsp:cNvPr id="0" name=""/>
        <dsp:cNvSpPr/>
      </dsp:nvSpPr>
      <dsp:spPr>
        <a:xfrm>
          <a:off x="4801106" y="2784911"/>
          <a:ext cx="1750966" cy="1225619"/>
        </a:xfrm>
        <a:prstGeom prst="roundRect">
          <a:avLst>
            <a:gd name="adj" fmla="val 16670"/>
          </a:avLst>
        </a:prstGeom>
        <a:solidFill>
          <a:srgbClr val="10103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b="1" kern="1200" dirty="0">
              <a:solidFill>
                <a:srgbClr val="00AAB2"/>
              </a:solidFill>
            </a:rPr>
            <a:t>Tratamiento</a:t>
          </a:r>
          <a:endParaRPr lang="es-MX" sz="1600" b="1" kern="1200" dirty="0">
            <a:solidFill>
              <a:srgbClr val="00AAB2"/>
            </a:solidFill>
          </a:endParaRPr>
        </a:p>
      </dsp:txBody>
      <dsp:txXfrm>
        <a:off x="4860947" y="2844752"/>
        <a:ext cx="1631284" cy="1105937"/>
      </dsp:txXfrm>
    </dsp:sp>
    <dsp:sp modelId="{54BF4D0D-380A-41AB-B6DA-91B8A03B638B}">
      <dsp:nvSpPr>
        <dsp:cNvPr id="0" name=""/>
        <dsp:cNvSpPr/>
      </dsp:nvSpPr>
      <dsp:spPr>
        <a:xfrm>
          <a:off x="6552073"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es-MX" sz="1200" kern="1200"/>
        </a:p>
      </dsp:txBody>
      <dsp:txXfrm>
        <a:off x="6552073" y="2901802"/>
        <a:ext cx="1273486" cy="990600"/>
      </dsp:txXfrm>
    </dsp:sp>
    <dsp:sp modelId="{E8C4A5D9-8B1D-4FF4-A2BB-6553DCDF0079}">
      <dsp:nvSpPr>
        <dsp:cNvPr id="0" name=""/>
        <dsp:cNvSpPr/>
      </dsp:nvSpPr>
      <dsp:spPr>
        <a:xfrm>
          <a:off x="6252844" y="4161686"/>
          <a:ext cx="1750966" cy="1225619"/>
        </a:xfrm>
        <a:prstGeom prst="roundRect">
          <a:avLst>
            <a:gd name="adj" fmla="val 16670"/>
          </a:avLst>
        </a:prstGeom>
        <a:solidFill>
          <a:srgbClr val="10103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419" sz="1600" b="1" kern="1200" dirty="0">
              <a:solidFill>
                <a:srgbClr val="00AAB2"/>
              </a:solidFill>
            </a:rPr>
            <a:t>Puesta en Valor</a:t>
          </a:r>
          <a:endParaRPr lang="es-MX" sz="1600" b="1" kern="1200" dirty="0">
            <a:solidFill>
              <a:srgbClr val="00AAB2"/>
            </a:solidFill>
          </a:endParaRPr>
        </a:p>
      </dsp:txBody>
      <dsp:txXfrm>
        <a:off x="6312685" y="4221527"/>
        <a:ext cx="1631284" cy="110593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23AA5-05ED-410E-96DC-BC4F4A13E417}" type="datetimeFigureOut">
              <a:rPr lang="es-MX" smtClean="0"/>
              <a:t>05/02/2023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0AC1C-BB14-446F-ADF8-62C94DD39249}" type="slidenum">
              <a:rPr lang="es-MX" smtClean="0"/>
              <a:t>‹Nº›</a:t>
            </a:fld>
            <a:endParaRPr lang="es-MX"/>
          </a:p>
        </p:txBody>
      </p:sp>
    </p:spTree>
    <p:extLst>
      <p:ext uri="{BB962C8B-B14F-4D97-AF65-F5344CB8AC3E}">
        <p14:creationId xmlns:p14="http://schemas.microsoft.com/office/powerpoint/2010/main" val="546993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625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10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533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380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02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07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1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38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72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975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31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996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98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60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9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664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109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88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221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523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661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72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47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449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57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544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431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378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170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164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24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48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96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888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2AD6D2-D596-0DB1-1CBA-AECF231F15BE}"/>
              </a:ext>
            </a:extLst>
          </p:cNvPr>
          <p:cNvSpPr txBox="1">
            <a:spLocks/>
          </p:cNvSpPr>
          <p:nvPr userDrawn="1"/>
        </p:nvSpPr>
        <p:spPr>
          <a:xfrm>
            <a:off x="1700212" y="5391273"/>
            <a:ext cx="8791575" cy="760952"/>
          </a:xfrm>
          <a:prstGeom prst="rect">
            <a:avLst/>
          </a:prstGeom>
        </p:spPr>
        <p:txBody>
          <a:bodyP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bg1"/>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3600" cap="none" dirty="0">
                <a:solidFill>
                  <a:srgbClr val="FFFFFF"/>
                </a:solidFill>
              </a:rPr>
              <a:t>"</a:t>
            </a:r>
            <a:r>
              <a:rPr lang="es-PE" sz="3600" cap="none" noProof="0" dirty="0">
                <a:solidFill>
                  <a:srgbClr val="FFFFFF"/>
                </a:solidFill>
              </a:rPr>
              <a:t>Potenciando</a:t>
            </a:r>
            <a:r>
              <a:rPr lang="en-US" sz="3600" cap="none" dirty="0">
                <a:solidFill>
                  <a:srgbClr val="FFFFFF"/>
                </a:solidFill>
              </a:rPr>
              <a:t> </a:t>
            </a:r>
            <a:r>
              <a:rPr lang="en-US" sz="3600" cap="none" dirty="0" err="1">
                <a:solidFill>
                  <a:srgbClr val="FFFFFF"/>
                </a:solidFill>
              </a:rPr>
              <a:t>el</a:t>
            </a:r>
            <a:r>
              <a:rPr lang="en-US" sz="3600" cap="none" dirty="0">
                <a:solidFill>
                  <a:srgbClr val="FFFFFF"/>
                </a:solidFill>
              </a:rPr>
              <a:t> </a:t>
            </a:r>
            <a:r>
              <a:rPr lang="en-US" sz="3600" cap="none" dirty="0" err="1">
                <a:solidFill>
                  <a:srgbClr val="FFFFFF"/>
                </a:solidFill>
              </a:rPr>
              <a:t>crecimiento</a:t>
            </a:r>
            <a:r>
              <a:rPr lang="en-US" sz="3600" cap="none" dirty="0">
                <a:solidFill>
                  <a:srgbClr val="FFFFFF"/>
                </a:solidFill>
              </a:rPr>
              <a:t> </a:t>
            </a:r>
            <a:r>
              <a:rPr lang="en-US" sz="3600" cap="none" dirty="0" err="1">
                <a:solidFill>
                  <a:srgbClr val="FFFFFF"/>
                </a:solidFill>
              </a:rPr>
              <a:t>colectivo</a:t>
            </a:r>
            <a:r>
              <a:rPr lang="en-US" sz="3600" cap="none" dirty="0">
                <a:solidFill>
                  <a:srgbClr val="FFFFFF"/>
                </a:solidFill>
              </a:rPr>
              <a:t>"</a:t>
            </a:r>
          </a:p>
        </p:txBody>
      </p:sp>
      <p:sp>
        <p:nvSpPr>
          <p:cNvPr id="5" name="Rectángulo 4">
            <a:extLst>
              <a:ext uri="{FF2B5EF4-FFF2-40B4-BE49-F238E27FC236}">
                <a16:creationId xmlns:a16="http://schemas.microsoft.com/office/drawing/2014/main" id="{3D9C266B-4C63-EC21-7E64-3BEC3146E21C}"/>
              </a:ext>
            </a:extLst>
          </p:cNvPr>
          <p:cNvSpPr/>
          <p:nvPr userDrawn="1"/>
        </p:nvSpPr>
        <p:spPr>
          <a:xfrm>
            <a:off x="4238919" y="6249697"/>
            <a:ext cx="3714161" cy="45719"/>
          </a:xfrm>
          <a:prstGeom prst="rect">
            <a:avLst/>
          </a:prstGeom>
          <a:gradFill>
            <a:gsLst>
              <a:gs pos="0">
                <a:srgbClr val="00CED8"/>
              </a:gs>
              <a:gs pos="51000">
                <a:srgbClr val="10103D"/>
              </a:gs>
              <a:gs pos="100000">
                <a:srgbClr val="00CED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6" name="Grupo 5">
            <a:extLst>
              <a:ext uri="{FF2B5EF4-FFF2-40B4-BE49-F238E27FC236}">
                <a16:creationId xmlns:a16="http://schemas.microsoft.com/office/drawing/2014/main" id="{C52FBF0A-1AB8-BF6B-E2DD-5417EEE6C590}"/>
              </a:ext>
            </a:extLst>
          </p:cNvPr>
          <p:cNvGrpSpPr/>
          <p:nvPr userDrawn="1"/>
        </p:nvGrpSpPr>
        <p:grpSpPr>
          <a:xfrm>
            <a:off x="-1777318" y="-1896311"/>
            <a:ext cx="3832359" cy="9067062"/>
            <a:chOff x="-1777318" y="-1896311"/>
            <a:chExt cx="3832359" cy="9067062"/>
          </a:xfrm>
        </p:grpSpPr>
        <p:pic>
          <p:nvPicPr>
            <p:cNvPr id="7" name="Imagen 6">
              <a:extLst>
                <a:ext uri="{FF2B5EF4-FFF2-40B4-BE49-F238E27FC236}">
                  <a16:creationId xmlns:a16="http://schemas.microsoft.com/office/drawing/2014/main" id="{9E817B60-6A7E-8EBB-36A1-4C48DFA78F0E}"/>
                </a:ext>
              </a:extLst>
            </p:cNvPr>
            <p:cNvPicPr>
              <a:picLocks noChangeAspect="1"/>
            </p:cNvPicPr>
            <p:nvPr userDrawn="1"/>
          </p:nvPicPr>
          <p:blipFill>
            <a:blip r:embed="rId2">
              <a:alphaModFix amt="20000"/>
            </a:blip>
            <a:stretch>
              <a:fillRect/>
            </a:stretch>
          </p:blipFill>
          <p:spPr>
            <a:xfrm rot="5400000">
              <a:off x="-4394669" y="721040"/>
              <a:ext cx="9067062" cy="3832359"/>
            </a:xfrm>
            <a:prstGeom prst="rect">
              <a:avLst/>
            </a:prstGeom>
          </p:spPr>
        </p:pic>
        <p:sp>
          <p:nvSpPr>
            <p:cNvPr id="8" name="Elipse 7">
              <a:extLst>
                <a:ext uri="{FF2B5EF4-FFF2-40B4-BE49-F238E27FC236}">
                  <a16:creationId xmlns:a16="http://schemas.microsoft.com/office/drawing/2014/main" id="{246D770C-6353-CE48-0C0A-B2EAEBE38A85}"/>
                </a:ext>
              </a:extLst>
            </p:cNvPr>
            <p:cNvSpPr/>
            <p:nvPr userDrawn="1"/>
          </p:nvSpPr>
          <p:spPr>
            <a:xfrm>
              <a:off x="1419035" y="570108"/>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Elipse 8">
              <a:extLst>
                <a:ext uri="{FF2B5EF4-FFF2-40B4-BE49-F238E27FC236}">
                  <a16:creationId xmlns:a16="http://schemas.microsoft.com/office/drawing/2014/main" id="{654187FA-F60F-A53C-9CF2-C694F134FFAC}"/>
                </a:ext>
              </a:extLst>
            </p:cNvPr>
            <p:cNvSpPr/>
            <p:nvPr userDrawn="1"/>
          </p:nvSpPr>
          <p:spPr>
            <a:xfrm>
              <a:off x="657035" y="33663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Elipse 9">
              <a:extLst>
                <a:ext uri="{FF2B5EF4-FFF2-40B4-BE49-F238E27FC236}">
                  <a16:creationId xmlns:a16="http://schemas.microsoft.com/office/drawing/2014/main" id="{A201BBAD-80C4-7F81-AE49-C0B3870F55F7}"/>
                </a:ext>
              </a:extLst>
            </p:cNvPr>
            <p:cNvSpPr/>
            <p:nvPr userDrawn="1"/>
          </p:nvSpPr>
          <p:spPr>
            <a:xfrm>
              <a:off x="1062387" y="5410199"/>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1" name="Grupo 10">
            <a:extLst>
              <a:ext uri="{FF2B5EF4-FFF2-40B4-BE49-F238E27FC236}">
                <a16:creationId xmlns:a16="http://schemas.microsoft.com/office/drawing/2014/main" id="{CA839B45-04ED-CA0E-CD7F-77A81842EB76}"/>
              </a:ext>
            </a:extLst>
          </p:cNvPr>
          <p:cNvGrpSpPr/>
          <p:nvPr userDrawn="1"/>
        </p:nvGrpSpPr>
        <p:grpSpPr>
          <a:xfrm>
            <a:off x="10002917" y="-7084"/>
            <a:ext cx="5179221" cy="11869621"/>
            <a:chOff x="10002917" y="-7084"/>
            <a:chExt cx="5179221" cy="11869621"/>
          </a:xfrm>
        </p:grpSpPr>
        <p:pic>
          <p:nvPicPr>
            <p:cNvPr id="12" name="Imagen 11">
              <a:extLst>
                <a:ext uri="{FF2B5EF4-FFF2-40B4-BE49-F238E27FC236}">
                  <a16:creationId xmlns:a16="http://schemas.microsoft.com/office/drawing/2014/main" id="{62CD2DBD-39FD-0349-B91D-6FF4CEEFC958}"/>
                </a:ext>
              </a:extLst>
            </p:cNvPr>
            <p:cNvPicPr>
              <a:picLocks noChangeAspect="1"/>
            </p:cNvPicPr>
            <p:nvPr userDrawn="1"/>
          </p:nvPicPr>
          <p:blipFill>
            <a:blip r:embed="rId3">
              <a:alphaModFix amt="20000"/>
            </a:blip>
            <a:stretch>
              <a:fillRect/>
            </a:stretch>
          </p:blipFill>
          <p:spPr>
            <a:xfrm rot="5400000">
              <a:off x="6657717" y="3338116"/>
              <a:ext cx="11869621" cy="5179221"/>
            </a:xfrm>
            <a:prstGeom prst="rect">
              <a:avLst/>
            </a:prstGeom>
          </p:spPr>
        </p:pic>
        <p:sp>
          <p:nvSpPr>
            <p:cNvPr id="13" name="Elipse 12">
              <a:extLst>
                <a:ext uri="{FF2B5EF4-FFF2-40B4-BE49-F238E27FC236}">
                  <a16:creationId xmlns:a16="http://schemas.microsoft.com/office/drawing/2014/main" id="{74B238C9-9E49-52AC-D162-2FE337F887DE}"/>
                </a:ext>
              </a:extLst>
            </p:cNvPr>
            <p:cNvSpPr/>
            <p:nvPr userDrawn="1"/>
          </p:nvSpPr>
          <p:spPr>
            <a:xfrm>
              <a:off x="10002917" y="36721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E5945822-5F4E-0675-00F8-A4291FAEF406}"/>
                </a:ext>
              </a:extLst>
            </p:cNvPr>
            <p:cNvSpPr/>
            <p:nvPr userDrawn="1"/>
          </p:nvSpPr>
          <p:spPr>
            <a:xfrm>
              <a:off x="10958960" y="3130696"/>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Elipse 14">
              <a:extLst>
                <a:ext uri="{FF2B5EF4-FFF2-40B4-BE49-F238E27FC236}">
                  <a16:creationId xmlns:a16="http://schemas.microsoft.com/office/drawing/2014/main" id="{A84D83FA-52EA-B312-A837-337E231FC127}"/>
                </a:ext>
              </a:extLst>
            </p:cNvPr>
            <p:cNvSpPr/>
            <p:nvPr userDrawn="1"/>
          </p:nvSpPr>
          <p:spPr>
            <a:xfrm>
              <a:off x="10432328" y="62929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81879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4284340"/>
            <a:ext cx="9905998" cy="1478570"/>
          </a:xfrm>
          <a:prstGeom prst="rect">
            <a:avLst/>
          </a:prstGeom>
        </p:spPr>
        <p:txBody>
          <a:bodyPr/>
          <a:lstStyle>
            <a:lvl1pPr>
              <a:defRPr>
                <a:solidFill>
                  <a:srgbClr val="10103D"/>
                </a:solidFill>
              </a:defRPr>
            </a:lvl1pPr>
          </a:lstStyle>
          <a:p>
            <a:r>
              <a:rPr lang="es-ES"/>
              <a:t>Haga clic para modificar el estilo de título del patrón</a:t>
            </a:r>
            <a:endParaRPr lang="en-US" dirty="0"/>
          </a:p>
        </p:txBody>
      </p:sp>
      <p:pic>
        <p:nvPicPr>
          <p:cNvPr id="16" name="Imagen 15">
            <a:extLst>
              <a:ext uri="{FF2B5EF4-FFF2-40B4-BE49-F238E27FC236}">
                <a16:creationId xmlns:a16="http://schemas.microsoft.com/office/drawing/2014/main" id="{3DC675CD-D075-2993-567C-5A82E1864C5A}"/>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7" name="Imagen 16">
            <a:extLst>
              <a:ext uri="{FF2B5EF4-FFF2-40B4-BE49-F238E27FC236}">
                <a16:creationId xmlns:a16="http://schemas.microsoft.com/office/drawing/2014/main" id="{183C215F-6392-22E4-ADEF-9E8FF925198B}"/>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8" name="Elipse 17">
            <a:extLst>
              <a:ext uri="{FF2B5EF4-FFF2-40B4-BE49-F238E27FC236}">
                <a16:creationId xmlns:a16="http://schemas.microsoft.com/office/drawing/2014/main" id="{9DFD5AE2-7E23-D9FB-B846-E80DE051D20F}"/>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Elipse 18">
            <a:extLst>
              <a:ext uri="{FF2B5EF4-FFF2-40B4-BE49-F238E27FC236}">
                <a16:creationId xmlns:a16="http://schemas.microsoft.com/office/drawing/2014/main" id="{0F45D012-E303-112B-9738-415E8543169D}"/>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0" name="Elipse 19">
            <a:extLst>
              <a:ext uri="{FF2B5EF4-FFF2-40B4-BE49-F238E27FC236}">
                <a16:creationId xmlns:a16="http://schemas.microsoft.com/office/drawing/2014/main" id="{5479CE15-20E6-3F39-588F-2ECD2CE3C9D1}"/>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0197E430-B72C-ADC6-98EC-01AA9A7EFD71}"/>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220555A7-B1F2-E6A0-D900-9B53F47A36F1}"/>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1810B926-7659-F92F-C259-DE1167570AF9}"/>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4" name="Imagen 23">
            <a:extLst>
              <a:ext uri="{FF2B5EF4-FFF2-40B4-BE49-F238E27FC236}">
                <a16:creationId xmlns:a16="http://schemas.microsoft.com/office/drawing/2014/main" id="{1F4731DC-9D76-24D4-28A6-C4EAEBF7D875}"/>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En blanco">
    <p:bg>
      <p:bgPr>
        <a:solidFill>
          <a:srgbClr val="FFFFFF"/>
        </a:solid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9D7EDC93-EB2C-E30B-7AB9-65C0B101E5DC}"/>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6" name="Imagen 15">
            <a:extLst>
              <a:ext uri="{FF2B5EF4-FFF2-40B4-BE49-F238E27FC236}">
                <a16:creationId xmlns:a16="http://schemas.microsoft.com/office/drawing/2014/main" id="{254C2C31-B720-F64E-97F5-CA22F03C4462}"/>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7" name="Elipse 16">
            <a:extLst>
              <a:ext uri="{FF2B5EF4-FFF2-40B4-BE49-F238E27FC236}">
                <a16:creationId xmlns:a16="http://schemas.microsoft.com/office/drawing/2014/main" id="{E51EF821-BAF7-8FFB-7BCB-98995C738CED}"/>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Elipse 17">
            <a:extLst>
              <a:ext uri="{FF2B5EF4-FFF2-40B4-BE49-F238E27FC236}">
                <a16:creationId xmlns:a16="http://schemas.microsoft.com/office/drawing/2014/main" id="{375CE4D9-9253-8307-D351-06FB2D7275F2}"/>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Elipse 18">
            <a:extLst>
              <a:ext uri="{FF2B5EF4-FFF2-40B4-BE49-F238E27FC236}">
                <a16:creationId xmlns:a16="http://schemas.microsoft.com/office/drawing/2014/main" id="{F1E4D1B8-7D8C-73F9-1F65-AEA82F974EFA}"/>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0" name="Elipse 19">
            <a:extLst>
              <a:ext uri="{FF2B5EF4-FFF2-40B4-BE49-F238E27FC236}">
                <a16:creationId xmlns:a16="http://schemas.microsoft.com/office/drawing/2014/main" id="{37E3428C-DE04-7048-A358-050B39075178}"/>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EC84996C-AC5C-0909-AB81-1B0D1EA55C46}"/>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9349F6D0-5CD4-2D60-2CB9-4AD394149608}"/>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3" name="Imagen 22">
            <a:extLst>
              <a:ext uri="{FF2B5EF4-FFF2-40B4-BE49-F238E27FC236}">
                <a16:creationId xmlns:a16="http://schemas.microsoft.com/office/drawing/2014/main" id="{9B93BDD4-4DA4-BA72-C546-573E6D5789DA}"/>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a:prstGeom prst="rect">
            <a:avLst/>
          </a:prstGeom>
        </p:spPr>
        <p:txBody>
          <a:bodyPr anchor="b"/>
          <a:lstStyle>
            <a:lvl1pPr>
              <a:defRPr sz="3200">
                <a:solidFill>
                  <a:srgbClr val="10103D"/>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a:prstGeom prst="rect">
            <a:avLst/>
          </a:prstGeom>
        </p:spPr>
        <p:txBody>
          <a:bodyPr anchor="ct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a:prstGeom prst="rect">
            <a:avLst/>
          </a:prstGeom>
        </p:spPr>
        <p:txBody>
          <a:bodyPr/>
          <a:lstStyle>
            <a:lvl1pPr marL="0" indent="0">
              <a:buNone/>
              <a:defRPr sz="16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pic>
        <p:nvPicPr>
          <p:cNvPr id="18" name="Imagen 17">
            <a:extLst>
              <a:ext uri="{FF2B5EF4-FFF2-40B4-BE49-F238E27FC236}">
                <a16:creationId xmlns:a16="http://schemas.microsoft.com/office/drawing/2014/main" id="{2E39909F-C52A-74B0-B9A2-125C39F7A57D}"/>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9" name="Imagen 18">
            <a:extLst>
              <a:ext uri="{FF2B5EF4-FFF2-40B4-BE49-F238E27FC236}">
                <a16:creationId xmlns:a16="http://schemas.microsoft.com/office/drawing/2014/main" id="{BA3EE3E7-F7FA-6860-FF9A-82584CA9DCD2}"/>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0" name="Elipse 19">
            <a:extLst>
              <a:ext uri="{FF2B5EF4-FFF2-40B4-BE49-F238E27FC236}">
                <a16:creationId xmlns:a16="http://schemas.microsoft.com/office/drawing/2014/main" id="{66B89382-9382-0BD1-FFDB-589554F6450C}"/>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30E2F79A-DF4F-B2FE-9D49-1E0E308D6722}"/>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8B70071C-BC58-13EE-527B-91967B9732EE}"/>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6A0D48C3-1663-3905-9F38-81EF220F9E9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BEEA767F-B0E7-6CF9-C2C1-D54D0732D709}"/>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12821F97-EAA5-0E30-868C-6FD62E4BE052}"/>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6" name="Imagen 25">
            <a:extLst>
              <a:ext uri="{FF2B5EF4-FFF2-40B4-BE49-F238E27FC236}">
                <a16:creationId xmlns:a16="http://schemas.microsoft.com/office/drawing/2014/main" id="{E104203E-71F8-8D2F-6B0D-8619471BE497}"/>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a:prstGeom prst="rect">
            <a:avLst/>
          </a:prstGeom>
        </p:spPr>
        <p:txBody>
          <a:bodyPr anchor="b"/>
          <a:lstStyle>
            <a:lvl1pPr>
              <a:defRPr sz="3200">
                <a:solidFill>
                  <a:srgbClr val="10103D"/>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p:spPr>
        <p:style>
          <a:lnRef idx="2">
            <a:schemeClr val="dk1"/>
          </a:lnRef>
          <a:fillRef idx="1">
            <a:schemeClr val="lt1"/>
          </a:fillRef>
          <a:effectRef idx="0">
            <a:schemeClr val="dk1"/>
          </a:effectRef>
          <a:fontRef idx="minor">
            <a:schemeClr val="dk1"/>
          </a:fontRef>
        </p:style>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a:prstGeom prst="rect">
            <a:avLst/>
          </a:prstGeom>
        </p:spPr>
        <p:txBody>
          <a:bodyPr/>
          <a:lstStyle>
            <a:lvl1pPr marL="0" indent="0">
              <a:buNone/>
              <a:defRPr sz="16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pic>
        <p:nvPicPr>
          <p:cNvPr id="8" name="Imagen 7">
            <a:extLst>
              <a:ext uri="{FF2B5EF4-FFF2-40B4-BE49-F238E27FC236}">
                <a16:creationId xmlns:a16="http://schemas.microsoft.com/office/drawing/2014/main" id="{2AAD2149-59D1-1685-55C5-EC708B2C28E3}"/>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9" name="Imagen 8">
            <a:extLst>
              <a:ext uri="{FF2B5EF4-FFF2-40B4-BE49-F238E27FC236}">
                <a16:creationId xmlns:a16="http://schemas.microsoft.com/office/drawing/2014/main" id="{55F2DBB0-458C-AEC5-AAC5-88777D75F4EE}"/>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0" name="Elipse 9">
            <a:extLst>
              <a:ext uri="{FF2B5EF4-FFF2-40B4-BE49-F238E27FC236}">
                <a16:creationId xmlns:a16="http://schemas.microsoft.com/office/drawing/2014/main" id="{FF042FAA-660C-9746-52DF-C7FA5D41F44E}"/>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2B5468D8-35EC-B175-C6DF-5397BB1147E2}"/>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Elipse 11">
            <a:extLst>
              <a:ext uri="{FF2B5EF4-FFF2-40B4-BE49-F238E27FC236}">
                <a16:creationId xmlns:a16="http://schemas.microsoft.com/office/drawing/2014/main" id="{C4BFEC0A-B064-7E56-5F24-0F4BE3C6ACC6}"/>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Elipse 12">
            <a:extLst>
              <a:ext uri="{FF2B5EF4-FFF2-40B4-BE49-F238E27FC236}">
                <a16:creationId xmlns:a16="http://schemas.microsoft.com/office/drawing/2014/main" id="{B2F02A55-4573-ABE8-C143-8C4E832430BE}"/>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4BA76394-E123-CF69-B195-EB74CE310997}"/>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Elipse 14">
            <a:extLst>
              <a:ext uri="{FF2B5EF4-FFF2-40B4-BE49-F238E27FC236}">
                <a16:creationId xmlns:a16="http://schemas.microsoft.com/office/drawing/2014/main" id="{90D139CC-4AA1-2C63-C61F-2DA7A30B46DC}"/>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6" name="Imagen 15">
            <a:extLst>
              <a:ext uri="{FF2B5EF4-FFF2-40B4-BE49-F238E27FC236}">
                <a16:creationId xmlns:a16="http://schemas.microsoft.com/office/drawing/2014/main" id="{06205A38-5B86-61E6-0220-B01FF417C1ED}"/>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Imagen panorámica con descripció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a:prstGeom prst="rect">
            <a:avLst/>
          </a:prstGeom>
        </p:spPr>
        <p:txBody>
          <a:bodyPr anchor="b">
            <a:normAutofit/>
          </a:bodyPr>
          <a:lstStyle>
            <a:lvl1pPr>
              <a:defRPr sz="3200">
                <a:solidFill>
                  <a:srgbClr val="10103D"/>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a:buNone/>
              <a:defRPr lang="en-US" sz="3200">
                <a:solidFill>
                  <a:srgbClr val="10103D"/>
                </a:solidFill>
              </a:defRPr>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a:prstGeom prst="rect">
            <a:avLst/>
          </a:prstGeom>
        </p:spPr>
        <p:txBody>
          <a:bodyPr>
            <a:normAutofit/>
          </a:bodyPr>
          <a:lstStyle>
            <a:lvl1pPr marL="0" indent="0">
              <a:buNone/>
              <a:defRPr sz="16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pic>
        <p:nvPicPr>
          <p:cNvPr id="8" name="Imagen 7">
            <a:extLst>
              <a:ext uri="{FF2B5EF4-FFF2-40B4-BE49-F238E27FC236}">
                <a16:creationId xmlns:a16="http://schemas.microsoft.com/office/drawing/2014/main" id="{9FE32F8E-1859-A0D9-8FA4-AB57DBD523BA}"/>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9" name="Imagen 8">
            <a:extLst>
              <a:ext uri="{FF2B5EF4-FFF2-40B4-BE49-F238E27FC236}">
                <a16:creationId xmlns:a16="http://schemas.microsoft.com/office/drawing/2014/main" id="{2B7A50EE-4632-C04C-AE67-85DF777CBE04}"/>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0" name="Elipse 9">
            <a:extLst>
              <a:ext uri="{FF2B5EF4-FFF2-40B4-BE49-F238E27FC236}">
                <a16:creationId xmlns:a16="http://schemas.microsoft.com/office/drawing/2014/main" id="{CAC07F29-CDB8-8141-8E7C-293F997B3647}"/>
              </a:ext>
            </a:extLst>
          </p:cNvPr>
          <p:cNvSpPr/>
          <p:nvPr userDrawn="1"/>
        </p:nvSpPr>
        <p:spPr>
          <a:xfrm>
            <a:off x="769036" y="939699"/>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E6FABDD9-BCE3-524B-43BE-F153EE9C98A8}"/>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Elipse 11">
            <a:extLst>
              <a:ext uri="{FF2B5EF4-FFF2-40B4-BE49-F238E27FC236}">
                <a16:creationId xmlns:a16="http://schemas.microsoft.com/office/drawing/2014/main" id="{15519C35-656F-B85D-7ED2-56BD24441040}"/>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Elipse 12">
            <a:extLst>
              <a:ext uri="{FF2B5EF4-FFF2-40B4-BE49-F238E27FC236}">
                <a16:creationId xmlns:a16="http://schemas.microsoft.com/office/drawing/2014/main" id="{AD8B923C-45D3-A8A9-B905-405EFB320555}"/>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1D4978C3-3B00-00E4-2063-693B874CA8B1}"/>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Elipse 14">
            <a:extLst>
              <a:ext uri="{FF2B5EF4-FFF2-40B4-BE49-F238E27FC236}">
                <a16:creationId xmlns:a16="http://schemas.microsoft.com/office/drawing/2014/main" id="{ED211F0D-4840-25FC-7A91-B254606F6D5F}"/>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6" name="Imagen 15">
            <a:extLst>
              <a:ext uri="{FF2B5EF4-FFF2-40B4-BE49-F238E27FC236}">
                <a16:creationId xmlns:a16="http://schemas.microsoft.com/office/drawing/2014/main" id="{96F76F13-FBA9-7D43-63EA-4DC150939223}"/>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ítulo y descripció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a:prstGeom prst="rect">
            <a:avLst/>
          </a:prstGeom>
        </p:spPr>
        <p:txBody>
          <a:bodyPr anchor="ctr">
            <a:normAutofit/>
          </a:bodyPr>
          <a:lstStyle>
            <a:lvl1pPr>
              <a:defRPr sz="3600">
                <a:solidFill>
                  <a:srgbClr val="10103D"/>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a:prstGeom prst="rect">
            <a:avLst/>
          </a:prstGeom>
        </p:spPr>
        <p:txBody>
          <a:bodyPr anchor="ctr">
            <a:normAutofit/>
          </a:bodyPr>
          <a:lstStyle>
            <a:lvl1pPr marL="0" indent="0">
              <a:buNone/>
              <a:defRPr sz="18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pic>
        <p:nvPicPr>
          <p:cNvPr id="3" name="Imagen 2">
            <a:extLst>
              <a:ext uri="{FF2B5EF4-FFF2-40B4-BE49-F238E27FC236}">
                <a16:creationId xmlns:a16="http://schemas.microsoft.com/office/drawing/2014/main" id="{47E26478-8DCF-A720-E8C5-6F522AD48261}"/>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sp>
        <p:nvSpPr>
          <p:cNvPr id="9" name="Elipse 8">
            <a:extLst>
              <a:ext uri="{FF2B5EF4-FFF2-40B4-BE49-F238E27FC236}">
                <a16:creationId xmlns:a16="http://schemas.microsoft.com/office/drawing/2014/main" id="{8F2D71CD-B86A-FDB2-FA5E-6273F0A34313}"/>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Elipse 9">
            <a:extLst>
              <a:ext uri="{FF2B5EF4-FFF2-40B4-BE49-F238E27FC236}">
                <a16:creationId xmlns:a16="http://schemas.microsoft.com/office/drawing/2014/main" id="{8D17A8E5-3A4C-C750-EF2D-B698FC972E5E}"/>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1537F45E-6621-DCFE-AEB8-DFDA64768288}"/>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Elipse 11">
            <a:extLst>
              <a:ext uri="{FF2B5EF4-FFF2-40B4-BE49-F238E27FC236}">
                <a16:creationId xmlns:a16="http://schemas.microsoft.com/office/drawing/2014/main" id="{AEDC06E1-9507-A094-5A84-8FD33A1048D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Elipse 12">
            <a:extLst>
              <a:ext uri="{FF2B5EF4-FFF2-40B4-BE49-F238E27FC236}">
                <a16:creationId xmlns:a16="http://schemas.microsoft.com/office/drawing/2014/main" id="{EBBF2FB4-6882-B33D-4024-A7C0AC8D97D3}"/>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E39123C6-69CF-D5DB-B854-C8D8F0BE1A6C}"/>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5" name="Imagen 14">
            <a:extLst>
              <a:ext uri="{FF2B5EF4-FFF2-40B4-BE49-F238E27FC236}">
                <a16:creationId xmlns:a16="http://schemas.microsoft.com/office/drawing/2014/main" id="{FA3CCDE2-3EA3-87CE-339D-4A33D7ABCBA3}"/>
              </a:ext>
            </a:extLst>
          </p:cNvPr>
          <p:cNvPicPr>
            <a:picLocks noChangeAspect="1"/>
          </p:cNvPicPr>
          <p:nvPr userDrawn="1"/>
        </p:nvPicPr>
        <p:blipFill>
          <a:blip r:embed="rId3"/>
          <a:stretch>
            <a:fillRect/>
          </a:stretch>
        </p:blipFill>
        <p:spPr>
          <a:xfrm>
            <a:off x="4755804" y="5791200"/>
            <a:ext cx="2680392" cy="83471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ita con descripción">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091070C-D433-BAD3-E4F9-47DBD7C60B0C}"/>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sp>
        <p:nvSpPr>
          <p:cNvPr id="2" name="Title 1"/>
          <p:cNvSpPr>
            <a:spLocks noGrp="1"/>
          </p:cNvSpPr>
          <p:nvPr>
            <p:ph type="title"/>
          </p:nvPr>
        </p:nvSpPr>
        <p:spPr>
          <a:xfrm>
            <a:off x="1446212" y="609599"/>
            <a:ext cx="9302752" cy="2748429"/>
          </a:xfrm>
          <a:prstGeom prst="rect">
            <a:avLst/>
          </a:prstGeom>
        </p:spPr>
        <p:txBody>
          <a:bodyPr anchor="ctr">
            <a:normAutofit/>
          </a:bodyPr>
          <a:lstStyle>
            <a:lvl1pPr>
              <a:defRPr sz="3600">
                <a:solidFill>
                  <a:srgbClr val="10103D"/>
                </a:solidFill>
              </a:defRPr>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a:prstGeom prst="rect">
            <a:avLst/>
          </a:prstGeom>
        </p:spPr>
        <p:txBody>
          <a:bodyPr anchor="t">
            <a:normAutofit/>
          </a:bodyPr>
          <a:lstStyle>
            <a:lvl1pPr marL="0" indent="0">
              <a:buNone/>
              <a:defRPr sz="14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a:prstGeom prst="rect">
            <a:avLst/>
          </a:prstGeom>
        </p:spPr>
        <p:txBody>
          <a:bodyPr anchor="ctr">
            <a:normAutofit/>
          </a:bodyPr>
          <a:lstStyle>
            <a:lvl1pPr marL="0" indent="0">
              <a:buNone/>
              <a:defRPr sz="18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60" name="TextBox 59"/>
          <p:cNvSpPr txBox="1"/>
          <p:nvPr/>
        </p:nvSpPr>
        <p:spPr>
          <a:xfrm>
            <a:off x="903512" y="10505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rgbClr val="10103D"/>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rgbClr val="10103D"/>
                </a:solidFill>
                <a:effectLst/>
              </a:rPr>
              <a:t>”</a:t>
            </a:r>
          </a:p>
        </p:txBody>
      </p:sp>
      <p:pic>
        <p:nvPicPr>
          <p:cNvPr id="8" name="Imagen 7">
            <a:extLst>
              <a:ext uri="{FF2B5EF4-FFF2-40B4-BE49-F238E27FC236}">
                <a16:creationId xmlns:a16="http://schemas.microsoft.com/office/drawing/2014/main" id="{E78F7801-42A6-9D5D-6EDC-3806D6B65961}"/>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9" name="Elipse 8">
            <a:extLst>
              <a:ext uri="{FF2B5EF4-FFF2-40B4-BE49-F238E27FC236}">
                <a16:creationId xmlns:a16="http://schemas.microsoft.com/office/drawing/2014/main" id="{89497FAF-1BA5-3346-2BE6-E9028E452C1F}"/>
              </a:ext>
            </a:extLst>
          </p:cNvPr>
          <p:cNvSpPr/>
          <p:nvPr userDrawn="1"/>
        </p:nvSpPr>
        <p:spPr>
          <a:xfrm>
            <a:off x="1179852" y="383826"/>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Elipse 9">
            <a:extLst>
              <a:ext uri="{FF2B5EF4-FFF2-40B4-BE49-F238E27FC236}">
                <a16:creationId xmlns:a16="http://schemas.microsoft.com/office/drawing/2014/main" id="{5DEED2E4-D73A-2CC0-5FC5-252BB0368CA1}"/>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900FA52D-EE10-D607-A84D-82E783F7736F}"/>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Elipse 12">
            <a:extLst>
              <a:ext uri="{FF2B5EF4-FFF2-40B4-BE49-F238E27FC236}">
                <a16:creationId xmlns:a16="http://schemas.microsoft.com/office/drawing/2014/main" id="{8D266C19-5547-0C95-C150-AA4F442AED8F}"/>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0212BA20-7F19-B4B9-63BA-F3F4060E88FF}"/>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Elipse 14">
            <a:extLst>
              <a:ext uri="{FF2B5EF4-FFF2-40B4-BE49-F238E27FC236}">
                <a16:creationId xmlns:a16="http://schemas.microsoft.com/office/drawing/2014/main" id="{45248CFB-5899-1627-2291-EB2DF0E7E079}"/>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6" name="Imagen 15">
            <a:extLst>
              <a:ext uri="{FF2B5EF4-FFF2-40B4-BE49-F238E27FC236}">
                <a16:creationId xmlns:a16="http://schemas.microsoft.com/office/drawing/2014/main" id="{14D4DCBE-E787-DB64-60EC-CEC0AC3AE426}"/>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arjeta de nombr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a:prstGeom prst="rect">
            <a:avLst/>
          </a:prstGeom>
        </p:spPr>
        <p:txBody>
          <a:bodyPr anchor="b">
            <a:normAutofit/>
          </a:bodyPr>
          <a:lstStyle>
            <a:lvl1pPr>
              <a:defRPr sz="3600">
                <a:solidFill>
                  <a:srgbClr val="10103D"/>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a:prstGeom prst="rect">
            <a:avLst/>
          </a:prstGeom>
        </p:spPr>
        <p:txBody>
          <a:bodyPr anchor="t">
            <a:normAutofit/>
          </a:bodyPr>
          <a:lstStyle>
            <a:lvl1pPr marL="0" indent="0">
              <a:buNone/>
              <a:defRPr sz="1800">
                <a:solidFill>
                  <a:srgbClr val="10103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pic>
        <p:nvPicPr>
          <p:cNvPr id="3" name="Imagen 2">
            <a:extLst>
              <a:ext uri="{FF2B5EF4-FFF2-40B4-BE49-F238E27FC236}">
                <a16:creationId xmlns:a16="http://schemas.microsoft.com/office/drawing/2014/main" id="{0E97E129-D487-9150-4F94-CAB88C3E252A}"/>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8" name="Imagen 7">
            <a:extLst>
              <a:ext uri="{FF2B5EF4-FFF2-40B4-BE49-F238E27FC236}">
                <a16:creationId xmlns:a16="http://schemas.microsoft.com/office/drawing/2014/main" id="{0542606A-21A6-8C1E-BBFA-D19B2E5C7B6A}"/>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9" name="Elipse 8">
            <a:extLst>
              <a:ext uri="{FF2B5EF4-FFF2-40B4-BE49-F238E27FC236}">
                <a16:creationId xmlns:a16="http://schemas.microsoft.com/office/drawing/2014/main" id="{2B8B7D1B-44D3-2C43-22BB-5296556E0AD3}"/>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Elipse 9">
            <a:extLst>
              <a:ext uri="{FF2B5EF4-FFF2-40B4-BE49-F238E27FC236}">
                <a16:creationId xmlns:a16="http://schemas.microsoft.com/office/drawing/2014/main" id="{94D095AB-6BF6-2FC7-C29A-BACE21A48630}"/>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67FFF0FB-C44A-DCBA-289E-148468425662}"/>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Elipse 11">
            <a:extLst>
              <a:ext uri="{FF2B5EF4-FFF2-40B4-BE49-F238E27FC236}">
                <a16:creationId xmlns:a16="http://schemas.microsoft.com/office/drawing/2014/main" id="{76A9A122-ABB6-4251-C245-32296160040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Elipse 12">
            <a:extLst>
              <a:ext uri="{FF2B5EF4-FFF2-40B4-BE49-F238E27FC236}">
                <a16:creationId xmlns:a16="http://schemas.microsoft.com/office/drawing/2014/main" id="{6A011FDC-C775-B9E5-1451-A327E6A0C189}"/>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5CBEE98B-F72C-5711-F04D-3728379C6AE7}"/>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5" name="Imagen 14">
            <a:extLst>
              <a:ext uri="{FF2B5EF4-FFF2-40B4-BE49-F238E27FC236}">
                <a16:creationId xmlns:a16="http://schemas.microsoft.com/office/drawing/2014/main" id="{9804E53C-D9E3-4D03-DDDA-CC142CF3DF77}"/>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lumna 3">
    <p:bg>
      <p:bgPr>
        <a:solidFill>
          <a:srgbClr val="FFFFFF"/>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a:prstGeom prst="rect">
            <a:avLst/>
          </a:prstGeom>
        </p:spPr>
        <p:txBody>
          <a:bodyPr/>
          <a:lstStyle>
            <a:lvl1pPr>
              <a:defRPr>
                <a:solidFill>
                  <a:srgbClr val="10103D"/>
                </a:solidFill>
              </a:defRPr>
            </a:lvl1p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a:prstGeom prst="rect">
            <a:avLst/>
          </a:prstGeom>
        </p:spPr>
        <p:txBody>
          <a:bodyPr anchor="b">
            <a:noAutofit/>
          </a:bodyPr>
          <a:lstStyle>
            <a:lvl1pPr marL="0" indent="0">
              <a:lnSpc>
                <a:spcPct val="90000"/>
              </a:lnSpc>
              <a:buNone/>
              <a:defRPr sz="24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8" name="Text Placeholder 3"/>
          <p:cNvSpPr>
            <a:spLocks noGrp="1"/>
          </p:cNvSpPr>
          <p:nvPr>
            <p:ph type="body" sz="half" idx="15"/>
          </p:nvPr>
        </p:nvSpPr>
        <p:spPr>
          <a:xfrm>
            <a:off x="1127918" y="3360263"/>
            <a:ext cx="3208735" cy="2430936"/>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a:prstGeom prst="rect">
            <a:avLst/>
          </a:prstGeom>
        </p:spPr>
        <p:txBody>
          <a:bodyPr anchor="b">
            <a:noAutofit/>
          </a:bodyPr>
          <a:lstStyle>
            <a:lvl1pPr marL="0" indent="0">
              <a:lnSpc>
                <a:spcPct val="90000"/>
              </a:lnSpc>
              <a:buNone/>
              <a:defRPr sz="24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a:prstGeom prst="rect">
            <a:avLst/>
          </a:prstGeom>
        </p:spPr>
        <p:txBody>
          <a:bodyPr anchor="b">
            <a:noAutofit/>
          </a:bodyPr>
          <a:lstStyle>
            <a:lvl1pPr marL="0" indent="0">
              <a:lnSpc>
                <a:spcPct val="90000"/>
              </a:lnSpc>
              <a:buNone/>
              <a:defRPr sz="24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pic>
        <p:nvPicPr>
          <p:cNvPr id="2" name="Imagen 1">
            <a:extLst>
              <a:ext uri="{FF2B5EF4-FFF2-40B4-BE49-F238E27FC236}">
                <a16:creationId xmlns:a16="http://schemas.microsoft.com/office/drawing/2014/main" id="{06B4F115-256D-730F-3310-F35C72893AC5}"/>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6" name="Imagen 5">
            <a:extLst>
              <a:ext uri="{FF2B5EF4-FFF2-40B4-BE49-F238E27FC236}">
                <a16:creationId xmlns:a16="http://schemas.microsoft.com/office/drawing/2014/main" id="{C3C6C182-5892-DAF0-5AF0-F20842E49AB4}"/>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3" name="Elipse 12">
            <a:extLst>
              <a:ext uri="{FF2B5EF4-FFF2-40B4-BE49-F238E27FC236}">
                <a16:creationId xmlns:a16="http://schemas.microsoft.com/office/drawing/2014/main" id="{C94D66EE-8DA4-CDFD-8D15-E7532AEC4B03}"/>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Elipse 13">
            <a:extLst>
              <a:ext uri="{FF2B5EF4-FFF2-40B4-BE49-F238E27FC236}">
                <a16:creationId xmlns:a16="http://schemas.microsoft.com/office/drawing/2014/main" id="{7196C4EC-B27E-CD35-8225-6DA73EFAF65C}"/>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6" name="Elipse 15">
            <a:extLst>
              <a:ext uri="{FF2B5EF4-FFF2-40B4-BE49-F238E27FC236}">
                <a16:creationId xmlns:a16="http://schemas.microsoft.com/office/drawing/2014/main" id="{3BD0A0C9-3B2D-1548-F0BC-8B4DCB2CE272}"/>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Elipse 16">
            <a:extLst>
              <a:ext uri="{FF2B5EF4-FFF2-40B4-BE49-F238E27FC236}">
                <a16:creationId xmlns:a16="http://schemas.microsoft.com/office/drawing/2014/main" id="{2DF520F0-0B79-33FC-1333-7C41073C2356}"/>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Elipse 17">
            <a:extLst>
              <a:ext uri="{FF2B5EF4-FFF2-40B4-BE49-F238E27FC236}">
                <a16:creationId xmlns:a16="http://schemas.microsoft.com/office/drawing/2014/main" id="{7B674D73-B646-0659-66AA-FA2C9B63B04C}"/>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Elipse 18">
            <a:extLst>
              <a:ext uri="{FF2B5EF4-FFF2-40B4-BE49-F238E27FC236}">
                <a16:creationId xmlns:a16="http://schemas.microsoft.com/office/drawing/2014/main" id="{3130A214-4037-505D-DA79-21A26E0FA344}"/>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0" name="Imagen 19">
            <a:extLst>
              <a:ext uri="{FF2B5EF4-FFF2-40B4-BE49-F238E27FC236}">
                <a16:creationId xmlns:a16="http://schemas.microsoft.com/office/drawing/2014/main" id="{8C810ACD-849E-DBF4-9592-E99B85FDCF86}"/>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lumna de imagen 3">
    <p:bg>
      <p:bgPr>
        <a:solidFill>
          <a:srgbClr val="FFFFFF"/>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a:prstGeom prst="rect">
            <a:avLst/>
          </a:prstGeom>
        </p:spPr>
        <p:txBody>
          <a:bodyPr/>
          <a:lstStyle>
            <a:lvl1pPr>
              <a:defRPr>
                <a:solidFill>
                  <a:srgbClr val="10103D"/>
                </a:solidFill>
              </a:defRPr>
            </a:lvl1pPr>
          </a:lstStyle>
          <a:p>
            <a:r>
              <a:rPr lang="es-ES" dirty="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a:prstGeom prst="rect">
            <a:avLst/>
          </a:prstGeom>
        </p:spPr>
        <p:txBody>
          <a:bodyPr anchor="b">
            <a:noAutofit/>
          </a:bodyPr>
          <a:lstStyle>
            <a:lvl1pPr marL="0" indent="0">
              <a:lnSpc>
                <a:spcPct val="90000"/>
              </a:lnSpc>
              <a:buNone/>
              <a:defRPr sz="20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25400"/>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a:buNone/>
              <a:defRPr lang="en-US" sz="2000" dirty="0">
                <a:solidFill>
                  <a:srgbClr val="10103D"/>
                </a:solidFill>
              </a:defRPr>
            </a:lvl1pPr>
          </a:lstStyle>
          <a:p>
            <a:pPr marL="0" lvl="0" indent="0">
              <a:buNone/>
            </a:pPr>
            <a:r>
              <a:rPr lang="es-ES" dirty="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a:prstGeom prst="rect">
            <a:avLst/>
          </a:prstGeom>
        </p:spPr>
        <p:txBody>
          <a:bodyPr anchor="b">
            <a:noAutofit/>
          </a:bodyPr>
          <a:lstStyle>
            <a:lvl1pPr marL="0" indent="0">
              <a:lnSpc>
                <a:spcPct val="90000"/>
              </a:lnSpc>
              <a:buNone/>
              <a:defRPr sz="20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25400"/>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a:buNone/>
              <a:defRPr lang="en-US" sz="2000" dirty="0">
                <a:solidFill>
                  <a:srgbClr val="10103D"/>
                </a:solidFill>
              </a:defRPr>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a:prstGeom prst="rect">
            <a:avLst/>
          </a:prstGeom>
        </p:spPr>
        <p:txBody>
          <a:bodyPr anchor="b">
            <a:noAutofit/>
          </a:bodyPr>
          <a:lstStyle>
            <a:lvl1pPr marL="0" indent="0">
              <a:lnSpc>
                <a:spcPct val="90000"/>
              </a:lnSpc>
              <a:buNone/>
              <a:defRPr sz="20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25400"/>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a:buNone/>
              <a:defRPr lang="en-US" sz="2000" dirty="0">
                <a:solidFill>
                  <a:srgbClr val="10103D"/>
                </a:solidFill>
              </a:defRPr>
            </a:lvl1pPr>
          </a:lstStyle>
          <a:p>
            <a:pPr marL="0" lvl="0" indent="0">
              <a:buNone/>
            </a:pPr>
            <a:r>
              <a:rPr lang="es-ES" dirty="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a:prstGeom prst="rect">
            <a:avLst/>
          </a:prstGeom>
        </p:spPr>
        <p:txBody>
          <a:bodyPr anchor="t">
            <a:normAutofit/>
          </a:bodyPr>
          <a:lstStyle>
            <a:lvl1pPr marL="0" indent="0">
              <a:buNone/>
              <a:defRPr sz="1400">
                <a:solidFill>
                  <a:srgbClr val="10103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pic>
        <p:nvPicPr>
          <p:cNvPr id="2" name="Imagen 1">
            <a:extLst>
              <a:ext uri="{FF2B5EF4-FFF2-40B4-BE49-F238E27FC236}">
                <a16:creationId xmlns:a16="http://schemas.microsoft.com/office/drawing/2014/main" id="{DA68DBE2-B28F-3FF0-9CB2-DE1B968553F1}"/>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6" name="Imagen 5">
            <a:extLst>
              <a:ext uri="{FF2B5EF4-FFF2-40B4-BE49-F238E27FC236}">
                <a16:creationId xmlns:a16="http://schemas.microsoft.com/office/drawing/2014/main" id="{3CB3E4BA-BEDA-6E46-E74C-8CA5434B5ED9}"/>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7" name="Elipse 6">
            <a:extLst>
              <a:ext uri="{FF2B5EF4-FFF2-40B4-BE49-F238E27FC236}">
                <a16:creationId xmlns:a16="http://schemas.microsoft.com/office/drawing/2014/main" id="{48A3F4E0-A181-0FE2-F9F0-BEB809EC0D75}"/>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Elipse 7">
            <a:extLst>
              <a:ext uri="{FF2B5EF4-FFF2-40B4-BE49-F238E27FC236}">
                <a16:creationId xmlns:a16="http://schemas.microsoft.com/office/drawing/2014/main" id="{5B063267-6AF8-3E5C-DFCC-94C3E1230486}"/>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Elipse 8">
            <a:extLst>
              <a:ext uri="{FF2B5EF4-FFF2-40B4-BE49-F238E27FC236}">
                <a16:creationId xmlns:a16="http://schemas.microsoft.com/office/drawing/2014/main" id="{022F4EF7-C47A-7670-41E9-0EB49856AA55}"/>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Elipse 9">
            <a:extLst>
              <a:ext uri="{FF2B5EF4-FFF2-40B4-BE49-F238E27FC236}">
                <a16:creationId xmlns:a16="http://schemas.microsoft.com/office/drawing/2014/main" id="{A029DC26-3732-A9A6-CB78-F320D17C5E00}"/>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id="{87C591CA-0D12-28AE-98F7-ABAC933DF761}"/>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Elipse 11">
            <a:extLst>
              <a:ext uri="{FF2B5EF4-FFF2-40B4-BE49-F238E27FC236}">
                <a16:creationId xmlns:a16="http://schemas.microsoft.com/office/drawing/2014/main" id="{84DACCD9-9392-9A43-82A3-620C7906AFE4}"/>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a:extLst>
              <a:ext uri="{FF2B5EF4-FFF2-40B4-BE49-F238E27FC236}">
                <a16:creationId xmlns:a16="http://schemas.microsoft.com/office/drawing/2014/main" id="{3F3A4E23-31BB-581E-F1FE-4079EAF574FE}"/>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os objeto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2199" y="633267"/>
            <a:ext cx="4875211" cy="1478570"/>
          </a:xfrm>
          <a:prstGeom prst="rect">
            <a:avLst/>
          </a:prstGeom>
        </p:spPr>
        <p:txBody>
          <a:bodyPr/>
          <a:lstStyle>
            <a:lvl1pPr>
              <a:defRPr>
                <a:solidFill>
                  <a:srgbClr val="10103D"/>
                </a:solidFill>
              </a:defRPr>
            </a:lvl1pPr>
          </a:lstStyle>
          <a:p>
            <a:r>
              <a:rPr lang="es-ES" dirty="0"/>
              <a:t>Haga clic para modificar el estilo de título del patrón</a:t>
            </a:r>
            <a:endParaRPr lang="en-US" dirty="0"/>
          </a:p>
        </p:txBody>
      </p:sp>
      <p:sp>
        <p:nvSpPr>
          <p:cNvPr id="4" name="Content Placeholder 3"/>
          <p:cNvSpPr>
            <a:spLocks noGrp="1"/>
          </p:cNvSpPr>
          <p:nvPr>
            <p:ph sz="half" idx="2"/>
          </p:nvPr>
        </p:nvSpPr>
        <p:spPr>
          <a:xfrm>
            <a:off x="6172200" y="2249486"/>
            <a:ext cx="4875211" cy="3541714"/>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18" name="Imagen 17">
            <a:extLst>
              <a:ext uri="{FF2B5EF4-FFF2-40B4-BE49-F238E27FC236}">
                <a16:creationId xmlns:a16="http://schemas.microsoft.com/office/drawing/2014/main" id="{F2128B7D-9711-29DF-6F70-129D5C288B5E}"/>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9" name="Imagen 18">
            <a:extLst>
              <a:ext uri="{FF2B5EF4-FFF2-40B4-BE49-F238E27FC236}">
                <a16:creationId xmlns:a16="http://schemas.microsoft.com/office/drawing/2014/main" id="{B6A0AD70-D52C-7B10-B153-974859873518}"/>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0" name="Elipse 19">
            <a:extLst>
              <a:ext uri="{FF2B5EF4-FFF2-40B4-BE49-F238E27FC236}">
                <a16:creationId xmlns:a16="http://schemas.microsoft.com/office/drawing/2014/main" id="{661E163F-F4CA-7375-CC87-A799EBF04285}"/>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A5165824-BC61-B6B2-77CB-8AEC23591E5C}"/>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ADC8ECA5-52FB-E42C-71F9-71B86151A162}"/>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B794783B-5ADC-8A60-BBBD-8F9C40613CD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599550BC-D2D5-356B-830B-FB9F27CD71CE}"/>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CBF6B2FA-B5B4-68BF-8283-130804705AB3}"/>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6" name="Imagen 25">
            <a:extLst>
              <a:ext uri="{FF2B5EF4-FFF2-40B4-BE49-F238E27FC236}">
                <a16:creationId xmlns:a16="http://schemas.microsoft.com/office/drawing/2014/main" id="{F535C98B-232E-A853-CD38-234F3E95F9D1}"/>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160867" y="1525600"/>
            <a:ext cx="9225600" cy="4680800"/>
          </a:xfrm>
          <a:prstGeom prst="rect">
            <a:avLst/>
          </a:prstGeom>
        </p:spPr>
        <p:txBody>
          <a:bodyPr spcFirstLastPara="1" wrap="square" lIns="91425" tIns="91425" rIns="91425" bIns="91425" anchor="t" anchorCtr="0">
            <a:noAutofit/>
          </a:bodyPr>
          <a:lstStyle>
            <a:lvl1pPr marL="609585" lvl="0" indent="-380990" rtl="0">
              <a:spcBef>
                <a:spcPts val="0"/>
              </a:spcBef>
              <a:spcAft>
                <a:spcPts val="0"/>
              </a:spcAft>
              <a:buClr>
                <a:schemeClr val="dk2"/>
              </a:buClr>
              <a:buSzPts val="900"/>
              <a:buAutoNum type="arabicPeriod"/>
              <a:defRPr>
                <a:solidFill>
                  <a:schemeClr val="dk2"/>
                </a:solidFill>
              </a:defRPr>
            </a:lvl1pPr>
            <a:lvl2pPr marL="1219170" lvl="1" indent="-406390" rtl="0">
              <a:spcBef>
                <a:spcPts val="2133"/>
              </a:spcBef>
              <a:spcAft>
                <a:spcPts val="0"/>
              </a:spcAft>
              <a:buClr>
                <a:schemeClr val="dk2"/>
              </a:buClr>
              <a:buSzPts val="1200"/>
              <a:buFont typeface="Nunito Light"/>
              <a:buAutoNum type="alphaLcPeriod"/>
              <a:defRPr>
                <a:solidFill>
                  <a:schemeClr val="dk2"/>
                </a:solidFill>
              </a:defRPr>
            </a:lvl2pPr>
            <a:lvl3pPr marL="1828754" lvl="2" indent="-406390" rtl="0">
              <a:spcBef>
                <a:spcPts val="2133"/>
              </a:spcBef>
              <a:spcAft>
                <a:spcPts val="0"/>
              </a:spcAft>
              <a:buClr>
                <a:schemeClr val="dk2"/>
              </a:buClr>
              <a:buSzPts val="1200"/>
              <a:buFont typeface="Nunito Light"/>
              <a:buAutoNum type="romanLcPeriod"/>
              <a:defRPr>
                <a:solidFill>
                  <a:schemeClr val="dk2"/>
                </a:solidFill>
              </a:defRPr>
            </a:lvl3pPr>
            <a:lvl4pPr marL="2438339" lvl="3" indent="-406390" rtl="0">
              <a:spcBef>
                <a:spcPts val="2133"/>
              </a:spcBef>
              <a:spcAft>
                <a:spcPts val="0"/>
              </a:spcAft>
              <a:buClr>
                <a:schemeClr val="dk2"/>
              </a:buClr>
              <a:buSzPts val="1200"/>
              <a:buFont typeface="Nunito Light"/>
              <a:buAutoNum type="arabicPeriod"/>
              <a:defRPr>
                <a:solidFill>
                  <a:schemeClr val="dk2"/>
                </a:solidFill>
              </a:defRPr>
            </a:lvl4pPr>
            <a:lvl5pPr marL="3047924" lvl="4" indent="-406390" rtl="0">
              <a:spcBef>
                <a:spcPts val="2133"/>
              </a:spcBef>
              <a:spcAft>
                <a:spcPts val="0"/>
              </a:spcAft>
              <a:buClr>
                <a:schemeClr val="dk2"/>
              </a:buClr>
              <a:buSzPts val="1200"/>
              <a:buFont typeface="Nunito Light"/>
              <a:buAutoNum type="alphaLcPeriod"/>
              <a:defRPr>
                <a:solidFill>
                  <a:schemeClr val="dk2"/>
                </a:solidFill>
              </a:defRPr>
            </a:lvl5pPr>
            <a:lvl6pPr marL="3657509" lvl="5" indent="-406390" rtl="0">
              <a:spcBef>
                <a:spcPts val="2133"/>
              </a:spcBef>
              <a:spcAft>
                <a:spcPts val="0"/>
              </a:spcAft>
              <a:buClr>
                <a:schemeClr val="dk2"/>
              </a:buClr>
              <a:buSzPts val="1200"/>
              <a:buFont typeface="Nunito Light"/>
              <a:buAutoNum type="romanLcPeriod"/>
              <a:defRPr>
                <a:solidFill>
                  <a:schemeClr val="dk2"/>
                </a:solidFill>
              </a:defRPr>
            </a:lvl6pPr>
            <a:lvl7pPr marL="4267093" lvl="6" indent="-406390" rtl="0">
              <a:spcBef>
                <a:spcPts val="2133"/>
              </a:spcBef>
              <a:spcAft>
                <a:spcPts val="0"/>
              </a:spcAft>
              <a:buClr>
                <a:schemeClr val="dk2"/>
              </a:buClr>
              <a:buSzPts val="1200"/>
              <a:buFont typeface="Nunito Light"/>
              <a:buAutoNum type="arabicPeriod"/>
              <a:defRPr>
                <a:solidFill>
                  <a:schemeClr val="dk2"/>
                </a:solidFill>
              </a:defRPr>
            </a:lvl7pPr>
            <a:lvl8pPr marL="4876678" lvl="7" indent="-406390" rtl="0">
              <a:spcBef>
                <a:spcPts val="2133"/>
              </a:spcBef>
              <a:spcAft>
                <a:spcPts val="0"/>
              </a:spcAft>
              <a:buClr>
                <a:schemeClr val="dk2"/>
              </a:buClr>
              <a:buSzPts val="1200"/>
              <a:buFont typeface="Nunito Light"/>
              <a:buAutoNum type="alphaLcPeriod"/>
              <a:defRPr>
                <a:solidFill>
                  <a:schemeClr val="dk2"/>
                </a:solidFill>
              </a:defRPr>
            </a:lvl8pPr>
            <a:lvl9pPr marL="5486263" lvl="8" indent="-406390" rtl="0">
              <a:spcBef>
                <a:spcPts val="2133"/>
              </a:spcBef>
              <a:spcAft>
                <a:spcPts val="2133"/>
              </a:spcAft>
              <a:buClr>
                <a:schemeClr val="dk2"/>
              </a:buClr>
              <a:buSzPts val="1200"/>
              <a:buFont typeface="Nunito Light"/>
              <a:buAutoNum type="romanLcPeriod"/>
              <a:defRPr>
                <a:solidFill>
                  <a:schemeClr val="dk2"/>
                </a:solidFill>
              </a:defRPr>
            </a:lvl9pPr>
          </a:lstStyle>
          <a:p>
            <a:endParaRPr/>
          </a:p>
        </p:txBody>
      </p:sp>
      <p:sp>
        <p:nvSpPr>
          <p:cNvPr id="17" name="Google Shape;17;p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endParaRPr/>
          </a:p>
        </p:txBody>
      </p:sp>
    </p:spTree>
    <p:extLst>
      <p:ext uri="{BB962C8B-B14F-4D97-AF65-F5344CB8AC3E}">
        <p14:creationId xmlns:p14="http://schemas.microsoft.com/office/powerpoint/2010/main" val="684201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230073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60851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8" name="Google Shape;28;p7"/>
          <p:cNvSpPr txBox="1">
            <a:spLocks noGrp="1"/>
          </p:cNvSpPr>
          <p:nvPr>
            <p:ph type="subTitle" idx="1"/>
          </p:nvPr>
        </p:nvSpPr>
        <p:spPr>
          <a:xfrm>
            <a:off x="3440300" y="3085633"/>
            <a:ext cx="5311200" cy="1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7660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ONEN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284" y="1528813"/>
            <a:ext cx="3603397" cy="365974"/>
          </a:xfrm>
          <a:prstGeom prst="rect">
            <a:avLst/>
          </a:prstGeom>
        </p:spPr>
        <p:txBody>
          <a:bodyPr>
            <a:noAutofit/>
          </a:bodyPr>
          <a:lstStyle>
            <a:lvl1pPr>
              <a:defRPr sz="2400" b="1">
                <a:solidFill>
                  <a:srgbClr val="10103D"/>
                </a:solidFill>
              </a:defRPr>
            </a:lvl1pPr>
          </a:lstStyle>
          <a:p>
            <a:r>
              <a:rPr lang="es-ES" dirty="0"/>
              <a:t>Haga clic para modificar el estilo de título del patrón</a:t>
            </a:r>
            <a:endParaRPr lang="en-US" dirty="0"/>
          </a:p>
        </p:txBody>
      </p:sp>
      <p:pic>
        <p:nvPicPr>
          <p:cNvPr id="18" name="Imagen 17">
            <a:extLst>
              <a:ext uri="{FF2B5EF4-FFF2-40B4-BE49-F238E27FC236}">
                <a16:creationId xmlns:a16="http://schemas.microsoft.com/office/drawing/2014/main" id="{F2128B7D-9711-29DF-6F70-129D5C288B5E}"/>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9" name="Imagen 18">
            <a:extLst>
              <a:ext uri="{FF2B5EF4-FFF2-40B4-BE49-F238E27FC236}">
                <a16:creationId xmlns:a16="http://schemas.microsoft.com/office/drawing/2014/main" id="{B6A0AD70-D52C-7B10-B153-974859873518}"/>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0" name="Elipse 19">
            <a:extLst>
              <a:ext uri="{FF2B5EF4-FFF2-40B4-BE49-F238E27FC236}">
                <a16:creationId xmlns:a16="http://schemas.microsoft.com/office/drawing/2014/main" id="{661E163F-F4CA-7375-CC87-A799EBF04285}"/>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A5165824-BC61-B6B2-77CB-8AEC23591E5C}"/>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ADC8ECA5-52FB-E42C-71F9-71B86151A162}"/>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B794783B-5ADC-8A60-BBBD-8F9C40613CD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599550BC-D2D5-356B-830B-FB9F27CD71CE}"/>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CBF6B2FA-B5B4-68BF-8283-130804705AB3}"/>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6" name="Imagen 25">
            <a:extLst>
              <a:ext uri="{FF2B5EF4-FFF2-40B4-BE49-F238E27FC236}">
                <a16:creationId xmlns:a16="http://schemas.microsoft.com/office/drawing/2014/main" id="{F535C98B-232E-A853-CD38-234F3E95F9D1}"/>
              </a:ext>
            </a:extLst>
          </p:cNvPr>
          <p:cNvPicPr>
            <a:picLocks noChangeAspect="1"/>
          </p:cNvPicPr>
          <p:nvPr userDrawn="1"/>
        </p:nvPicPr>
        <p:blipFill>
          <a:blip r:embed="rId4"/>
          <a:stretch>
            <a:fillRect/>
          </a:stretch>
        </p:blipFill>
        <p:spPr>
          <a:xfrm>
            <a:off x="4755804" y="5791200"/>
            <a:ext cx="2680392" cy="834717"/>
          </a:xfrm>
          <a:prstGeom prst="rect">
            <a:avLst/>
          </a:prstGeom>
        </p:spPr>
      </p:pic>
      <p:sp>
        <p:nvSpPr>
          <p:cNvPr id="3" name="Rectángulo 2">
            <a:extLst>
              <a:ext uri="{FF2B5EF4-FFF2-40B4-BE49-F238E27FC236}">
                <a16:creationId xmlns:a16="http://schemas.microsoft.com/office/drawing/2014/main" id="{AEA907B5-8949-F9E8-E9C3-4C0503C5B369}"/>
              </a:ext>
            </a:extLst>
          </p:cNvPr>
          <p:cNvSpPr/>
          <p:nvPr userDrawn="1"/>
        </p:nvSpPr>
        <p:spPr>
          <a:xfrm>
            <a:off x="6372520" y="2130458"/>
            <a:ext cx="3714161" cy="45719"/>
          </a:xfrm>
          <a:prstGeom prst="rect">
            <a:avLst/>
          </a:prstGeom>
          <a:gradFill>
            <a:gsLst>
              <a:gs pos="0">
                <a:srgbClr val="00CED8"/>
              </a:gs>
              <a:gs pos="51000">
                <a:srgbClr val="10103D"/>
              </a:gs>
              <a:gs pos="100000">
                <a:srgbClr val="00CED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esquinas redondeadas 4">
            <a:extLst>
              <a:ext uri="{FF2B5EF4-FFF2-40B4-BE49-F238E27FC236}">
                <a16:creationId xmlns:a16="http://schemas.microsoft.com/office/drawing/2014/main" id="{1B7F2EED-0ABC-E415-0923-3320B4799979}"/>
              </a:ext>
            </a:extLst>
          </p:cNvPr>
          <p:cNvSpPr/>
          <p:nvPr userDrawn="1"/>
        </p:nvSpPr>
        <p:spPr>
          <a:xfrm>
            <a:off x="2450969" y="1263191"/>
            <a:ext cx="3054285" cy="3883844"/>
          </a:xfrm>
          <a:prstGeom prst="roundRect">
            <a:avLst/>
          </a:prstGeom>
          <a:noFill/>
          <a:ln w="85725">
            <a:gradFill>
              <a:gsLst>
                <a:gs pos="0">
                  <a:srgbClr val="00CED8"/>
                </a:gs>
                <a:gs pos="50000">
                  <a:srgbClr val="10103D"/>
                </a:gs>
                <a:gs pos="100000">
                  <a:srgbClr val="00CED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Marcador de texto 13">
            <a:extLst>
              <a:ext uri="{FF2B5EF4-FFF2-40B4-BE49-F238E27FC236}">
                <a16:creationId xmlns:a16="http://schemas.microsoft.com/office/drawing/2014/main" id="{6E562464-9EA4-033A-EC49-5578D1632559}"/>
              </a:ext>
            </a:extLst>
          </p:cNvPr>
          <p:cNvSpPr>
            <a:spLocks noGrp="1"/>
          </p:cNvSpPr>
          <p:nvPr>
            <p:ph type="body" sz="quarter" idx="10" hasCustomPrompt="1"/>
          </p:nvPr>
        </p:nvSpPr>
        <p:spPr>
          <a:xfrm>
            <a:off x="6483284" y="2300288"/>
            <a:ext cx="3603625" cy="422275"/>
          </a:xfrm>
          <a:prstGeom prst="rect">
            <a:avLst/>
          </a:prstGeom>
        </p:spPr>
        <p:txBody>
          <a:bodyPr/>
          <a:lstStyle>
            <a:lvl1pPr marL="0" indent="0">
              <a:buNone/>
              <a:defRPr>
                <a:solidFill>
                  <a:srgbClr val="10103D"/>
                </a:solidFill>
              </a:defRPr>
            </a:lvl1pPr>
            <a:lvl2pPr marL="457200" indent="0">
              <a:buNone/>
              <a:defRPr>
                <a:solidFill>
                  <a:srgbClr val="10103D"/>
                </a:solidFill>
              </a:defRPr>
            </a:lvl2pPr>
            <a:lvl3pPr marL="914400" indent="0">
              <a:buNone/>
              <a:defRPr>
                <a:solidFill>
                  <a:srgbClr val="10103D"/>
                </a:solidFill>
              </a:defRPr>
            </a:lvl3pPr>
            <a:lvl4pPr marL="1371600" indent="0">
              <a:buNone/>
              <a:defRPr>
                <a:solidFill>
                  <a:srgbClr val="10103D"/>
                </a:solidFill>
              </a:defRPr>
            </a:lvl4pPr>
            <a:lvl5pPr marL="1828800" indent="0">
              <a:buNone/>
              <a:defRPr>
                <a:solidFill>
                  <a:srgbClr val="10103D"/>
                </a:solidFill>
              </a:defRPr>
            </a:lvl5pPr>
          </a:lstStyle>
          <a:p>
            <a:r>
              <a:rPr lang="es-ES" dirty="0"/>
              <a:t>Haga clic para modificar el estilo de subtítulo del patrón</a:t>
            </a:r>
            <a:endParaRPr lang="en-US" dirty="0"/>
          </a:p>
          <a:p>
            <a:pPr lvl="4"/>
            <a:endParaRPr lang="es-PE" dirty="0"/>
          </a:p>
        </p:txBody>
      </p:sp>
    </p:spTree>
    <p:extLst>
      <p:ext uri="{BB962C8B-B14F-4D97-AF65-F5344CB8AC3E}">
        <p14:creationId xmlns:p14="http://schemas.microsoft.com/office/powerpoint/2010/main" val="363554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PORTADA">
    <p:bg>
      <p:bgPr>
        <a:solidFill>
          <a:srgbClr val="10103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2162852"/>
            <a:ext cx="8791575" cy="1935687"/>
          </a:xfrm>
          <a:prstGeom prst="rect">
            <a:avLst/>
          </a:prstGeom>
        </p:spPr>
        <p:txBody>
          <a:bodyPr anchor="b">
            <a:normAutofit/>
          </a:bodyPr>
          <a:lstStyle>
            <a:lvl1pPr algn="l">
              <a:defRPr sz="48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4190615"/>
            <a:ext cx="8791575" cy="620260"/>
          </a:xfrm>
          <a:prstGeom prst="rect">
            <a:avLst/>
          </a:prstGeom>
        </p:spPr>
        <p:txBody>
          <a:bodyPr>
            <a:normAutofit/>
          </a:bodyPr>
          <a:lstStyle>
            <a:lvl1pPr marL="0" indent="0" algn="l">
              <a:buNone/>
              <a:defRPr sz="2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grpSp>
        <p:nvGrpSpPr>
          <p:cNvPr id="119" name="Grupo 118">
            <a:extLst>
              <a:ext uri="{FF2B5EF4-FFF2-40B4-BE49-F238E27FC236}">
                <a16:creationId xmlns:a16="http://schemas.microsoft.com/office/drawing/2014/main" id="{6936FF54-C7E7-A723-2AA6-B8009E3AB437}"/>
              </a:ext>
            </a:extLst>
          </p:cNvPr>
          <p:cNvGrpSpPr/>
          <p:nvPr userDrawn="1"/>
        </p:nvGrpSpPr>
        <p:grpSpPr>
          <a:xfrm>
            <a:off x="-1777318" y="-1896311"/>
            <a:ext cx="3832359" cy="9067062"/>
            <a:chOff x="-1777318" y="-1896311"/>
            <a:chExt cx="3832359" cy="9067062"/>
          </a:xfrm>
        </p:grpSpPr>
        <p:pic>
          <p:nvPicPr>
            <p:cNvPr id="109" name="Imagen 108">
              <a:extLst>
                <a:ext uri="{FF2B5EF4-FFF2-40B4-BE49-F238E27FC236}">
                  <a16:creationId xmlns:a16="http://schemas.microsoft.com/office/drawing/2014/main" id="{E99B45C4-BA72-F6ED-EA2A-A0048461D91D}"/>
                </a:ext>
              </a:extLst>
            </p:cNvPr>
            <p:cNvPicPr>
              <a:picLocks noChangeAspect="1"/>
            </p:cNvPicPr>
            <p:nvPr userDrawn="1"/>
          </p:nvPicPr>
          <p:blipFill>
            <a:blip r:embed="rId2">
              <a:alphaModFix amt="35000"/>
            </a:blip>
            <a:stretch>
              <a:fillRect/>
            </a:stretch>
          </p:blipFill>
          <p:spPr>
            <a:xfrm rot="5400000">
              <a:off x="-4394669" y="721040"/>
              <a:ext cx="9067062" cy="3832359"/>
            </a:xfrm>
            <a:prstGeom prst="rect">
              <a:avLst/>
            </a:prstGeom>
          </p:spPr>
        </p:pic>
        <p:sp>
          <p:nvSpPr>
            <p:cNvPr id="102" name="Elipse 101">
              <a:extLst>
                <a:ext uri="{FF2B5EF4-FFF2-40B4-BE49-F238E27FC236}">
                  <a16:creationId xmlns:a16="http://schemas.microsoft.com/office/drawing/2014/main" id="{4146210A-C2F1-61AC-8E87-1B0E8DA97BFA}"/>
                </a:ext>
              </a:extLst>
            </p:cNvPr>
            <p:cNvSpPr/>
            <p:nvPr userDrawn="1"/>
          </p:nvSpPr>
          <p:spPr>
            <a:xfrm>
              <a:off x="1419035" y="570108"/>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2" name="Elipse 111">
              <a:extLst>
                <a:ext uri="{FF2B5EF4-FFF2-40B4-BE49-F238E27FC236}">
                  <a16:creationId xmlns:a16="http://schemas.microsoft.com/office/drawing/2014/main" id="{0D1F83CD-5E9C-286C-4F41-19A4E585B1EC}"/>
                </a:ext>
              </a:extLst>
            </p:cNvPr>
            <p:cNvSpPr/>
            <p:nvPr userDrawn="1"/>
          </p:nvSpPr>
          <p:spPr>
            <a:xfrm>
              <a:off x="657035" y="33663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3" name="Elipse 112">
              <a:extLst>
                <a:ext uri="{FF2B5EF4-FFF2-40B4-BE49-F238E27FC236}">
                  <a16:creationId xmlns:a16="http://schemas.microsoft.com/office/drawing/2014/main" id="{78D204A9-458E-E636-34E8-EFDEA8A99937}"/>
                </a:ext>
              </a:extLst>
            </p:cNvPr>
            <p:cNvSpPr/>
            <p:nvPr userDrawn="1"/>
          </p:nvSpPr>
          <p:spPr>
            <a:xfrm>
              <a:off x="1062387" y="5410199"/>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20" name="Grupo 119">
            <a:extLst>
              <a:ext uri="{FF2B5EF4-FFF2-40B4-BE49-F238E27FC236}">
                <a16:creationId xmlns:a16="http://schemas.microsoft.com/office/drawing/2014/main" id="{3575AD01-1FD8-928D-7C4F-0DD2DE610FC4}"/>
              </a:ext>
            </a:extLst>
          </p:cNvPr>
          <p:cNvGrpSpPr/>
          <p:nvPr userDrawn="1"/>
        </p:nvGrpSpPr>
        <p:grpSpPr>
          <a:xfrm>
            <a:off x="10002917" y="-7084"/>
            <a:ext cx="5179221" cy="11869621"/>
            <a:chOff x="10002917" y="-7084"/>
            <a:chExt cx="5179221" cy="11869621"/>
          </a:xfrm>
        </p:grpSpPr>
        <p:pic>
          <p:nvPicPr>
            <p:cNvPr id="111" name="Imagen 110">
              <a:extLst>
                <a:ext uri="{FF2B5EF4-FFF2-40B4-BE49-F238E27FC236}">
                  <a16:creationId xmlns:a16="http://schemas.microsoft.com/office/drawing/2014/main" id="{9772C806-5DBD-11E0-DCF5-5A9CFEA47BAE}"/>
                </a:ext>
              </a:extLst>
            </p:cNvPr>
            <p:cNvPicPr>
              <a:picLocks noChangeAspect="1"/>
            </p:cNvPicPr>
            <p:nvPr userDrawn="1"/>
          </p:nvPicPr>
          <p:blipFill>
            <a:blip r:embed="rId3">
              <a:alphaModFix amt="35000"/>
            </a:blip>
            <a:stretch>
              <a:fillRect/>
            </a:stretch>
          </p:blipFill>
          <p:spPr>
            <a:xfrm rot="5400000">
              <a:off x="6657717" y="3338116"/>
              <a:ext cx="11869621" cy="5179221"/>
            </a:xfrm>
            <a:prstGeom prst="rect">
              <a:avLst/>
            </a:prstGeom>
          </p:spPr>
        </p:pic>
        <p:sp>
          <p:nvSpPr>
            <p:cNvPr id="114" name="Elipse 113">
              <a:extLst>
                <a:ext uri="{FF2B5EF4-FFF2-40B4-BE49-F238E27FC236}">
                  <a16:creationId xmlns:a16="http://schemas.microsoft.com/office/drawing/2014/main" id="{A437F7B1-E6AB-ADAB-E312-3E3B148A021A}"/>
                </a:ext>
              </a:extLst>
            </p:cNvPr>
            <p:cNvSpPr/>
            <p:nvPr userDrawn="1"/>
          </p:nvSpPr>
          <p:spPr>
            <a:xfrm>
              <a:off x="10002917" y="36721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5" name="Elipse 114">
              <a:extLst>
                <a:ext uri="{FF2B5EF4-FFF2-40B4-BE49-F238E27FC236}">
                  <a16:creationId xmlns:a16="http://schemas.microsoft.com/office/drawing/2014/main" id="{B71A394A-C363-B5E5-71A4-676A33D0CF92}"/>
                </a:ext>
              </a:extLst>
            </p:cNvPr>
            <p:cNvSpPr/>
            <p:nvPr userDrawn="1"/>
          </p:nvSpPr>
          <p:spPr>
            <a:xfrm>
              <a:off x="10958960" y="3130696"/>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6" name="Elipse 115">
              <a:extLst>
                <a:ext uri="{FF2B5EF4-FFF2-40B4-BE49-F238E27FC236}">
                  <a16:creationId xmlns:a16="http://schemas.microsoft.com/office/drawing/2014/main" id="{1288EF5A-4C73-0FDD-10B0-45B94EB1A48D}"/>
                </a:ext>
              </a:extLst>
            </p:cNvPr>
            <p:cNvSpPr/>
            <p:nvPr userDrawn="1"/>
          </p:nvSpPr>
          <p:spPr>
            <a:xfrm>
              <a:off x="10432328" y="62929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17" name="Imagen 116">
            <a:extLst>
              <a:ext uri="{FF2B5EF4-FFF2-40B4-BE49-F238E27FC236}">
                <a16:creationId xmlns:a16="http://schemas.microsoft.com/office/drawing/2014/main" id="{2CB0BB8F-F0B4-9856-D43A-075F968334C9}"/>
              </a:ext>
            </a:extLst>
          </p:cNvPr>
          <p:cNvPicPr>
            <a:picLocks noChangeAspect="1"/>
          </p:cNvPicPr>
          <p:nvPr userDrawn="1"/>
        </p:nvPicPr>
        <p:blipFill>
          <a:blip r:embed="rId4"/>
          <a:stretch>
            <a:fillRect/>
          </a:stretch>
        </p:blipFill>
        <p:spPr>
          <a:xfrm>
            <a:off x="4384002" y="5324982"/>
            <a:ext cx="3289955" cy="1024545"/>
          </a:xfrm>
          <a:prstGeom prst="rect">
            <a:avLst/>
          </a:prstGeom>
        </p:spPr>
      </p:pic>
      <p:sp>
        <p:nvSpPr>
          <p:cNvPr id="118" name="Subtitle 2">
            <a:extLst>
              <a:ext uri="{FF2B5EF4-FFF2-40B4-BE49-F238E27FC236}">
                <a16:creationId xmlns:a16="http://schemas.microsoft.com/office/drawing/2014/main" id="{B7E5BE8C-FD27-A930-9DA1-BFF5A6288AC2}"/>
              </a:ext>
            </a:extLst>
          </p:cNvPr>
          <p:cNvSpPr txBox="1">
            <a:spLocks/>
          </p:cNvSpPr>
          <p:nvPr userDrawn="1"/>
        </p:nvSpPr>
        <p:spPr>
          <a:xfrm>
            <a:off x="1876424" y="1520609"/>
            <a:ext cx="8791575" cy="620260"/>
          </a:xfrm>
          <a:prstGeom prst="rect">
            <a:avLst/>
          </a:prstGeom>
        </p:spPr>
        <p:txBody>
          <a:bodyP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bg1"/>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s-ES" dirty="0"/>
              <a:t>Tema:</a:t>
            </a:r>
            <a:endParaRPr lang="en-US" dirty="0"/>
          </a:p>
        </p:txBody>
      </p:sp>
    </p:spTree>
    <p:extLst>
      <p:ext uri="{BB962C8B-B14F-4D97-AF65-F5344CB8AC3E}">
        <p14:creationId xmlns:p14="http://schemas.microsoft.com/office/powerpoint/2010/main" val="4145655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2387600"/>
          </a:xfrm>
          <a:prstGeom prst="rect">
            <a:avLst/>
          </a:prstGeo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a:prstGeom prst="rect">
            <a:avLst/>
          </a:prstGeo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pic>
        <p:nvPicPr>
          <p:cNvPr id="7" name="Imagen 6">
            <a:extLst>
              <a:ext uri="{FF2B5EF4-FFF2-40B4-BE49-F238E27FC236}">
                <a16:creationId xmlns:a16="http://schemas.microsoft.com/office/drawing/2014/main" id="{1569905E-8763-AF19-D666-9B77106CF127}"/>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8" name="Imagen 7">
            <a:extLst>
              <a:ext uri="{FF2B5EF4-FFF2-40B4-BE49-F238E27FC236}">
                <a16:creationId xmlns:a16="http://schemas.microsoft.com/office/drawing/2014/main" id="{90FB3969-58B2-0E51-AEC7-16AA98418FD3}"/>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10" name="Elipse 9">
            <a:extLst>
              <a:ext uri="{FF2B5EF4-FFF2-40B4-BE49-F238E27FC236}">
                <a16:creationId xmlns:a16="http://schemas.microsoft.com/office/drawing/2014/main" id="{79D1EFD7-8C3C-5CE6-F68B-4882B7910D35}"/>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7" name="Elipse 66">
            <a:extLst>
              <a:ext uri="{FF2B5EF4-FFF2-40B4-BE49-F238E27FC236}">
                <a16:creationId xmlns:a16="http://schemas.microsoft.com/office/drawing/2014/main" id="{2559AD49-0E64-AB3D-B3AE-883812DBAC6E}"/>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8" name="Elipse 67">
            <a:extLst>
              <a:ext uri="{FF2B5EF4-FFF2-40B4-BE49-F238E27FC236}">
                <a16:creationId xmlns:a16="http://schemas.microsoft.com/office/drawing/2014/main" id="{F2801D10-3BF6-6889-E862-B11427BA15EB}"/>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9" name="Elipse 68">
            <a:extLst>
              <a:ext uri="{FF2B5EF4-FFF2-40B4-BE49-F238E27FC236}">
                <a16:creationId xmlns:a16="http://schemas.microsoft.com/office/drawing/2014/main" id="{49A9FA79-7A73-64C5-4425-80E3CA968119}"/>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0" name="Elipse 69">
            <a:extLst>
              <a:ext uri="{FF2B5EF4-FFF2-40B4-BE49-F238E27FC236}">
                <a16:creationId xmlns:a16="http://schemas.microsoft.com/office/drawing/2014/main" id="{DA91E4DF-CB7F-7BE4-873F-4FDC81EACAF4}"/>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1" name="Elipse 70">
            <a:extLst>
              <a:ext uri="{FF2B5EF4-FFF2-40B4-BE49-F238E27FC236}">
                <a16:creationId xmlns:a16="http://schemas.microsoft.com/office/drawing/2014/main" id="{3912794B-A228-5CE6-6125-03AD0AE45122}"/>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72" name="Imagen 71">
            <a:extLst>
              <a:ext uri="{FF2B5EF4-FFF2-40B4-BE49-F238E27FC236}">
                <a16:creationId xmlns:a16="http://schemas.microsoft.com/office/drawing/2014/main" id="{3434C6E9-21AB-36C5-48CA-6E0D252818E8}"/>
              </a:ext>
            </a:extLst>
          </p:cNvPr>
          <p:cNvPicPr>
            <a:picLocks noChangeAspect="1"/>
          </p:cNvPicPr>
          <p:nvPr userDrawn="1"/>
        </p:nvPicPr>
        <p:blipFill>
          <a:blip r:embed="rId4"/>
          <a:stretch>
            <a:fillRect/>
          </a:stretch>
        </p:blipFill>
        <p:spPr>
          <a:xfrm>
            <a:off x="4755804" y="5510367"/>
            <a:ext cx="2680392" cy="834717"/>
          </a:xfrm>
          <a:prstGeom prst="rect">
            <a:avLst/>
          </a:prstGeom>
        </p:spPr>
      </p:pic>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3434758"/>
            <a:ext cx="9905999" cy="1478570"/>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1" name="Título 10">
            <a:extLst>
              <a:ext uri="{FF2B5EF4-FFF2-40B4-BE49-F238E27FC236}">
                <a16:creationId xmlns:a16="http://schemas.microsoft.com/office/drawing/2014/main" id="{8F49C357-0954-1365-2817-03C56633AF9F}"/>
              </a:ext>
            </a:extLst>
          </p:cNvPr>
          <p:cNvSpPr>
            <a:spLocks noGrp="1"/>
          </p:cNvSpPr>
          <p:nvPr>
            <p:ph type="title"/>
          </p:nvPr>
        </p:nvSpPr>
        <p:spPr>
          <a:xfrm>
            <a:off x="1141413" y="1716305"/>
            <a:ext cx="9905998" cy="1478570"/>
          </a:xfrm>
          <a:prstGeom prst="rect">
            <a:avLst/>
          </a:prstGeom>
        </p:spPr>
        <p:txBody>
          <a:bodyPr/>
          <a:lstStyle>
            <a:lvl1pPr>
              <a:defRPr>
                <a:solidFill>
                  <a:srgbClr val="10103D"/>
                </a:solidFill>
              </a:defRPr>
            </a:lvl1pPr>
          </a:lstStyle>
          <a:p>
            <a:r>
              <a:rPr lang="es-ES"/>
              <a:t>Haga clic para modificar el estilo de título del patrón</a:t>
            </a:r>
            <a:endParaRPr lang="es-PE"/>
          </a:p>
        </p:txBody>
      </p:sp>
      <p:pic>
        <p:nvPicPr>
          <p:cNvPr id="22" name="Imagen 21">
            <a:extLst>
              <a:ext uri="{FF2B5EF4-FFF2-40B4-BE49-F238E27FC236}">
                <a16:creationId xmlns:a16="http://schemas.microsoft.com/office/drawing/2014/main" id="{7E3B2ED6-73E8-B494-8644-2AA1B26897CC}"/>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23" name="Imagen 22">
            <a:extLst>
              <a:ext uri="{FF2B5EF4-FFF2-40B4-BE49-F238E27FC236}">
                <a16:creationId xmlns:a16="http://schemas.microsoft.com/office/drawing/2014/main" id="{64BAA65A-78AD-E752-EE3A-AE8B43876DDD}"/>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4" name="Elipse 23">
            <a:extLst>
              <a:ext uri="{FF2B5EF4-FFF2-40B4-BE49-F238E27FC236}">
                <a16:creationId xmlns:a16="http://schemas.microsoft.com/office/drawing/2014/main" id="{2B499445-0F45-2B6B-63AC-2AFE83E5540B}"/>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0F828E31-453B-E852-4E12-EC4711A0FA34}"/>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6" name="Elipse 25">
            <a:extLst>
              <a:ext uri="{FF2B5EF4-FFF2-40B4-BE49-F238E27FC236}">
                <a16:creationId xmlns:a16="http://schemas.microsoft.com/office/drawing/2014/main" id="{E239D7C4-574B-2B9F-1F0D-BF0DE325CCB7}"/>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Elipse 26">
            <a:extLst>
              <a:ext uri="{FF2B5EF4-FFF2-40B4-BE49-F238E27FC236}">
                <a16:creationId xmlns:a16="http://schemas.microsoft.com/office/drawing/2014/main" id="{BBC63BC0-C7D9-C54E-9253-CFD751F27376}"/>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8" name="Elipse 27">
            <a:extLst>
              <a:ext uri="{FF2B5EF4-FFF2-40B4-BE49-F238E27FC236}">
                <a16:creationId xmlns:a16="http://schemas.microsoft.com/office/drawing/2014/main" id="{1B9DD8B0-E3BB-EE74-F4F1-893FF3499264}"/>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9" name="Elipse 28">
            <a:extLst>
              <a:ext uri="{FF2B5EF4-FFF2-40B4-BE49-F238E27FC236}">
                <a16:creationId xmlns:a16="http://schemas.microsoft.com/office/drawing/2014/main" id="{2729A81B-24B9-08FE-5E33-D9CD9862F69F}"/>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30" name="Imagen 29">
            <a:extLst>
              <a:ext uri="{FF2B5EF4-FFF2-40B4-BE49-F238E27FC236}">
                <a16:creationId xmlns:a16="http://schemas.microsoft.com/office/drawing/2014/main" id="{E5DB2B95-1BE5-0B24-380B-156F64F2BE90}"/>
              </a:ext>
            </a:extLst>
          </p:cNvPr>
          <p:cNvPicPr>
            <a:picLocks noChangeAspect="1"/>
          </p:cNvPicPr>
          <p:nvPr userDrawn="1"/>
        </p:nvPicPr>
        <p:blipFill>
          <a:blip r:embed="rId4"/>
          <a:stretch>
            <a:fillRect/>
          </a:stretch>
        </p:blipFill>
        <p:spPr>
          <a:xfrm>
            <a:off x="9287677" y="5403336"/>
            <a:ext cx="1262486" cy="126248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EDD2CCDF-1384-D1FC-B2D0-EDCF35CFAF15}"/>
              </a:ext>
            </a:extLst>
          </p:cNvPr>
          <p:cNvGrpSpPr/>
          <p:nvPr userDrawn="1"/>
        </p:nvGrpSpPr>
        <p:grpSpPr>
          <a:xfrm>
            <a:off x="-1777318" y="-1896311"/>
            <a:ext cx="3832359" cy="9067062"/>
            <a:chOff x="-1777318" y="-1896311"/>
            <a:chExt cx="3832359" cy="9067062"/>
          </a:xfrm>
        </p:grpSpPr>
        <p:pic>
          <p:nvPicPr>
            <p:cNvPr id="26" name="Imagen 25">
              <a:extLst>
                <a:ext uri="{FF2B5EF4-FFF2-40B4-BE49-F238E27FC236}">
                  <a16:creationId xmlns:a16="http://schemas.microsoft.com/office/drawing/2014/main" id="{010CBF7F-6A4B-21F3-B2D8-A0692CA5BAC3}"/>
                </a:ext>
              </a:extLst>
            </p:cNvPr>
            <p:cNvPicPr>
              <a:picLocks noChangeAspect="1"/>
            </p:cNvPicPr>
            <p:nvPr userDrawn="1"/>
          </p:nvPicPr>
          <p:blipFill>
            <a:blip r:embed="rId2">
              <a:alphaModFix amt="35000"/>
            </a:blip>
            <a:stretch>
              <a:fillRect/>
            </a:stretch>
          </p:blipFill>
          <p:spPr>
            <a:xfrm rot="5400000">
              <a:off x="-4394669" y="721040"/>
              <a:ext cx="9067062" cy="3832359"/>
            </a:xfrm>
            <a:prstGeom prst="rect">
              <a:avLst/>
            </a:prstGeom>
          </p:spPr>
        </p:pic>
        <p:sp>
          <p:nvSpPr>
            <p:cNvPr id="27" name="Elipse 26">
              <a:extLst>
                <a:ext uri="{FF2B5EF4-FFF2-40B4-BE49-F238E27FC236}">
                  <a16:creationId xmlns:a16="http://schemas.microsoft.com/office/drawing/2014/main" id="{2F6A65FA-95D7-2D26-FDCB-811A0B63F596}"/>
                </a:ext>
              </a:extLst>
            </p:cNvPr>
            <p:cNvSpPr/>
            <p:nvPr userDrawn="1"/>
          </p:nvSpPr>
          <p:spPr>
            <a:xfrm>
              <a:off x="1419035" y="570108"/>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8" name="Elipse 27">
              <a:extLst>
                <a:ext uri="{FF2B5EF4-FFF2-40B4-BE49-F238E27FC236}">
                  <a16:creationId xmlns:a16="http://schemas.microsoft.com/office/drawing/2014/main" id="{66C89CB9-DFCE-D891-6FF2-9434287B75BD}"/>
                </a:ext>
              </a:extLst>
            </p:cNvPr>
            <p:cNvSpPr/>
            <p:nvPr userDrawn="1"/>
          </p:nvSpPr>
          <p:spPr>
            <a:xfrm>
              <a:off x="657035" y="33663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9" name="Elipse 28">
              <a:extLst>
                <a:ext uri="{FF2B5EF4-FFF2-40B4-BE49-F238E27FC236}">
                  <a16:creationId xmlns:a16="http://schemas.microsoft.com/office/drawing/2014/main" id="{D733DB92-D1B9-16C4-670C-371CE4F3C4D6}"/>
                </a:ext>
              </a:extLst>
            </p:cNvPr>
            <p:cNvSpPr/>
            <p:nvPr userDrawn="1"/>
          </p:nvSpPr>
          <p:spPr>
            <a:xfrm>
              <a:off x="1062387" y="5410199"/>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30" name="Grupo 29">
            <a:extLst>
              <a:ext uri="{FF2B5EF4-FFF2-40B4-BE49-F238E27FC236}">
                <a16:creationId xmlns:a16="http://schemas.microsoft.com/office/drawing/2014/main" id="{5CEBC21F-DB8B-F4B5-0D30-2034F52F76B3}"/>
              </a:ext>
            </a:extLst>
          </p:cNvPr>
          <p:cNvGrpSpPr/>
          <p:nvPr userDrawn="1"/>
        </p:nvGrpSpPr>
        <p:grpSpPr>
          <a:xfrm>
            <a:off x="10002917" y="-7084"/>
            <a:ext cx="5179221" cy="11869621"/>
            <a:chOff x="10002917" y="-7084"/>
            <a:chExt cx="5179221" cy="11869621"/>
          </a:xfrm>
        </p:grpSpPr>
        <p:pic>
          <p:nvPicPr>
            <p:cNvPr id="31" name="Imagen 30">
              <a:extLst>
                <a:ext uri="{FF2B5EF4-FFF2-40B4-BE49-F238E27FC236}">
                  <a16:creationId xmlns:a16="http://schemas.microsoft.com/office/drawing/2014/main" id="{C0732320-54AF-0763-FE3A-624C2CF3C598}"/>
                </a:ext>
              </a:extLst>
            </p:cNvPr>
            <p:cNvPicPr>
              <a:picLocks noChangeAspect="1"/>
            </p:cNvPicPr>
            <p:nvPr userDrawn="1"/>
          </p:nvPicPr>
          <p:blipFill>
            <a:blip r:embed="rId3">
              <a:alphaModFix amt="35000"/>
            </a:blip>
            <a:stretch>
              <a:fillRect/>
            </a:stretch>
          </p:blipFill>
          <p:spPr>
            <a:xfrm rot="5400000">
              <a:off x="6657717" y="3338116"/>
              <a:ext cx="11869621" cy="5179221"/>
            </a:xfrm>
            <a:prstGeom prst="rect">
              <a:avLst/>
            </a:prstGeom>
          </p:spPr>
        </p:pic>
        <p:sp>
          <p:nvSpPr>
            <p:cNvPr id="32" name="Elipse 31">
              <a:extLst>
                <a:ext uri="{FF2B5EF4-FFF2-40B4-BE49-F238E27FC236}">
                  <a16:creationId xmlns:a16="http://schemas.microsoft.com/office/drawing/2014/main" id="{8A8B454B-54CF-47D2-E4BF-A948F9013285}"/>
                </a:ext>
              </a:extLst>
            </p:cNvPr>
            <p:cNvSpPr/>
            <p:nvPr userDrawn="1"/>
          </p:nvSpPr>
          <p:spPr>
            <a:xfrm>
              <a:off x="10002917" y="36721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3" name="Elipse 32">
              <a:extLst>
                <a:ext uri="{FF2B5EF4-FFF2-40B4-BE49-F238E27FC236}">
                  <a16:creationId xmlns:a16="http://schemas.microsoft.com/office/drawing/2014/main" id="{A074B2DC-C88B-09E8-F242-A6B369E1336F}"/>
                </a:ext>
              </a:extLst>
            </p:cNvPr>
            <p:cNvSpPr/>
            <p:nvPr userDrawn="1"/>
          </p:nvSpPr>
          <p:spPr>
            <a:xfrm>
              <a:off x="10958960" y="3130696"/>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4" name="Elipse 33">
              <a:extLst>
                <a:ext uri="{FF2B5EF4-FFF2-40B4-BE49-F238E27FC236}">
                  <a16:creationId xmlns:a16="http://schemas.microsoft.com/office/drawing/2014/main" id="{A92CF11B-B33C-D1C1-9F32-26E8DD238F9D}"/>
                </a:ext>
              </a:extLst>
            </p:cNvPr>
            <p:cNvSpPr/>
            <p:nvPr userDrawn="1"/>
          </p:nvSpPr>
          <p:spPr>
            <a:xfrm>
              <a:off x="10432328" y="6292967"/>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35" name="Imagen 34">
            <a:extLst>
              <a:ext uri="{FF2B5EF4-FFF2-40B4-BE49-F238E27FC236}">
                <a16:creationId xmlns:a16="http://schemas.microsoft.com/office/drawing/2014/main" id="{0704A9F6-F9BE-B7A8-D985-B7FD4A288E30}"/>
              </a:ext>
            </a:extLst>
          </p:cNvPr>
          <p:cNvPicPr>
            <a:picLocks noChangeAspect="1"/>
          </p:cNvPicPr>
          <p:nvPr userDrawn="1"/>
        </p:nvPicPr>
        <p:blipFill>
          <a:blip r:embed="rId4"/>
          <a:stretch>
            <a:fillRect/>
          </a:stretch>
        </p:blipFill>
        <p:spPr>
          <a:xfrm>
            <a:off x="4384002" y="5324982"/>
            <a:ext cx="3289955" cy="1024545"/>
          </a:xfrm>
          <a:prstGeom prst="rect">
            <a:avLst/>
          </a:prstGeom>
        </p:spPr>
      </p:pic>
      <p:sp>
        <p:nvSpPr>
          <p:cNvPr id="2" name="Title 1"/>
          <p:cNvSpPr>
            <a:spLocks noGrp="1"/>
          </p:cNvSpPr>
          <p:nvPr>
            <p:ph type="title"/>
          </p:nvPr>
        </p:nvSpPr>
        <p:spPr>
          <a:xfrm>
            <a:off x="1141411" y="1419226"/>
            <a:ext cx="9906000" cy="2852737"/>
          </a:xfrm>
          <a:prstGeom prst="rect">
            <a:avLst/>
          </a:prstGeo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a:prstGeom prst="rect">
            <a:avLst/>
          </a:prstGeo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1_Dos objeto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33267"/>
            <a:ext cx="9905998" cy="1478570"/>
          </a:xfrm>
          <a:prstGeom prst="rect">
            <a:avLst/>
          </a:prstGeom>
        </p:spPr>
        <p:txBody>
          <a:bodyPr/>
          <a:lstStyle>
            <a:lvl1pPr>
              <a:defRPr>
                <a:solidFill>
                  <a:srgbClr val="10103D"/>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18" name="Imagen 17">
            <a:extLst>
              <a:ext uri="{FF2B5EF4-FFF2-40B4-BE49-F238E27FC236}">
                <a16:creationId xmlns:a16="http://schemas.microsoft.com/office/drawing/2014/main" id="{F2128B7D-9711-29DF-6F70-129D5C288B5E}"/>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19" name="Imagen 18">
            <a:extLst>
              <a:ext uri="{FF2B5EF4-FFF2-40B4-BE49-F238E27FC236}">
                <a16:creationId xmlns:a16="http://schemas.microsoft.com/office/drawing/2014/main" id="{B6A0AD70-D52C-7B10-B153-974859873518}"/>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0" name="Elipse 19">
            <a:extLst>
              <a:ext uri="{FF2B5EF4-FFF2-40B4-BE49-F238E27FC236}">
                <a16:creationId xmlns:a16="http://schemas.microsoft.com/office/drawing/2014/main" id="{661E163F-F4CA-7375-CC87-A799EBF04285}"/>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Elipse 20">
            <a:extLst>
              <a:ext uri="{FF2B5EF4-FFF2-40B4-BE49-F238E27FC236}">
                <a16:creationId xmlns:a16="http://schemas.microsoft.com/office/drawing/2014/main" id="{A5165824-BC61-B6B2-77CB-8AEC23591E5C}"/>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Elipse 21">
            <a:extLst>
              <a:ext uri="{FF2B5EF4-FFF2-40B4-BE49-F238E27FC236}">
                <a16:creationId xmlns:a16="http://schemas.microsoft.com/office/drawing/2014/main" id="{ADC8ECA5-52FB-E42C-71F9-71B86151A162}"/>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B794783B-5ADC-8A60-BBBD-8F9C40613CDC}"/>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599550BC-D2D5-356B-830B-FB9F27CD71CE}"/>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CBF6B2FA-B5B4-68BF-8283-130804705AB3}"/>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5" name="Imagen 4">
            <a:extLst>
              <a:ext uri="{FF2B5EF4-FFF2-40B4-BE49-F238E27FC236}">
                <a16:creationId xmlns:a16="http://schemas.microsoft.com/office/drawing/2014/main" id="{7444D27E-EC42-C146-C4B1-77A3E1F317B6}"/>
              </a:ext>
            </a:extLst>
          </p:cNvPr>
          <p:cNvPicPr>
            <a:picLocks noChangeAspect="1"/>
          </p:cNvPicPr>
          <p:nvPr userDrawn="1"/>
        </p:nvPicPr>
        <p:blipFill>
          <a:blip r:embed="rId4"/>
          <a:stretch>
            <a:fillRect/>
          </a:stretch>
        </p:blipFill>
        <p:spPr>
          <a:xfrm>
            <a:off x="4755804" y="5791200"/>
            <a:ext cx="2680392" cy="834717"/>
          </a:xfrm>
          <a:prstGeom prst="rect">
            <a:avLst/>
          </a:prstGeom>
        </p:spPr>
      </p:pic>
    </p:spTree>
    <p:extLst>
      <p:ext uri="{BB962C8B-B14F-4D97-AF65-F5344CB8AC3E}">
        <p14:creationId xmlns:p14="http://schemas.microsoft.com/office/powerpoint/2010/main" val="397336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a:prstGeom prst="rect">
            <a:avLst/>
          </a:prstGeom>
        </p:spPr>
        <p:txBody>
          <a:bodyPr/>
          <a:lstStyle>
            <a:lvl1pPr>
              <a:defRPr>
                <a:solidFill>
                  <a:srgbClr val="10103D"/>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a:prstGeom prst="rect">
            <a:avLst/>
          </a:prstGeom>
        </p:spPr>
        <p:txBody>
          <a:bodyPr anchor="b"/>
          <a:lstStyle>
            <a:lvl1pPr marL="0" indent="0">
              <a:lnSpc>
                <a:spcPct val="90000"/>
              </a:lnSpc>
              <a:buNone/>
              <a:defRPr sz="24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a:prstGeom prst="rect">
            <a:avLst/>
          </a:prstGeom>
        </p:spPr>
        <p:txBody>
          <a:bodyPr anchor="b"/>
          <a:lstStyle>
            <a:lvl1pPr marL="0" indent="0">
              <a:lnSpc>
                <a:spcPct val="90000"/>
              </a:lnSpc>
              <a:buNone/>
              <a:defRPr sz="2400" b="0" cap="all" baseline="0">
                <a:solidFill>
                  <a:srgbClr val="1010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Content Placeholder 5"/>
          <p:cNvSpPr>
            <a:spLocks noGrp="1"/>
          </p:cNvSpPr>
          <p:nvPr>
            <p:ph sz="quarter" idx="4"/>
          </p:nvPr>
        </p:nvSpPr>
        <p:spPr>
          <a:xfrm>
            <a:off x="6172200" y="3073397"/>
            <a:ext cx="4875210" cy="2717801"/>
          </a:xfrm>
          <a:prstGeom prst="rect">
            <a:avLst/>
          </a:prstGeom>
        </p:spPr>
        <p:txBody>
          <a:bodyPr/>
          <a:lstStyle>
            <a:lvl1pPr>
              <a:defRPr>
                <a:solidFill>
                  <a:srgbClr val="10103D"/>
                </a:solidFill>
              </a:defRPr>
            </a:lvl1pPr>
            <a:lvl2pPr>
              <a:defRPr>
                <a:solidFill>
                  <a:srgbClr val="10103D"/>
                </a:solidFill>
              </a:defRPr>
            </a:lvl2pPr>
            <a:lvl3pPr>
              <a:defRPr>
                <a:solidFill>
                  <a:srgbClr val="10103D"/>
                </a:solidFill>
              </a:defRPr>
            </a:lvl3pPr>
            <a:lvl4pPr>
              <a:defRPr>
                <a:solidFill>
                  <a:srgbClr val="10103D"/>
                </a:solidFill>
              </a:defRPr>
            </a:lvl4pPr>
            <a:lvl5pPr>
              <a:defRPr>
                <a:solidFill>
                  <a:srgbClr val="10103D"/>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20" name="Imagen 19">
            <a:extLst>
              <a:ext uri="{FF2B5EF4-FFF2-40B4-BE49-F238E27FC236}">
                <a16:creationId xmlns:a16="http://schemas.microsoft.com/office/drawing/2014/main" id="{12C93459-308D-4DC0-B76B-6C2B2F0270B1}"/>
              </a:ext>
            </a:extLst>
          </p:cNvPr>
          <p:cNvPicPr>
            <a:picLocks noChangeAspect="1"/>
          </p:cNvPicPr>
          <p:nvPr userDrawn="1"/>
        </p:nvPicPr>
        <p:blipFill>
          <a:blip r:embed="rId2">
            <a:alphaModFix amt="50000"/>
          </a:blip>
          <a:stretch>
            <a:fillRect/>
          </a:stretch>
        </p:blipFill>
        <p:spPr>
          <a:xfrm rot="5400000">
            <a:off x="-4520914" y="723184"/>
            <a:ext cx="9041828" cy="3821694"/>
          </a:xfrm>
          <a:prstGeom prst="rect">
            <a:avLst/>
          </a:prstGeom>
        </p:spPr>
      </p:pic>
      <p:pic>
        <p:nvPicPr>
          <p:cNvPr id="21" name="Imagen 20">
            <a:extLst>
              <a:ext uri="{FF2B5EF4-FFF2-40B4-BE49-F238E27FC236}">
                <a16:creationId xmlns:a16="http://schemas.microsoft.com/office/drawing/2014/main" id="{17DA64D1-8566-1B71-BBD9-F38A80962008}"/>
              </a:ext>
            </a:extLst>
          </p:cNvPr>
          <p:cNvPicPr>
            <a:picLocks noChangeAspect="1"/>
          </p:cNvPicPr>
          <p:nvPr userDrawn="1"/>
        </p:nvPicPr>
        <p:blipFill>
          <a:blip r:embed="rId3">
            <a:alphaModFix amt="50000"/>
          </a:blip>
          <a:stretch>
            <a:fillRect/>
          </a:stretch>
        </p:blipFill>
        <p:spPr>
          <a:xfrm rot="5400000">
            <a:off x="7207498" y="3157508"/>
            <a:ext cx="11191645" cy="4883391"/>
          </a:xfrm>
          <a:prstGeom prst="rect">
            <a:avLst/>
          </a:prstGeom>
        </p:spPr>
      </p:pic>
      <p:sp>
        <p:nvSpPr>
          <p:cNvPr id="22" name="Elipse 21">
            <a:extLst>
              <a:ext uri="{FF2B5EF4-FFF2-40B4-BE49-F238E27FC236}">
                <a16:creationId xmlns:a16="http://schemas.microsoft.com/office/drawing/2014/main" id="{5A928D9E-ED94-DDDD-8F41-1612D9845700}"/>
              </a:ext>
            </a:extLst>
          </p:cNvPr>
          <p:cNvSpPr/>
          <p:nvPr userDrawn="1"/>
        </p:nvSpPr>
        <p:spPr>
          <a:xfrm>
            <a:off x="1122543" y="694602"/>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Elipse 22">
            <a:extLst>
              <a:ext uri="{FF2B5EF4-FFF2-40B4-BE49-F238E27FC236}">
                <a16:creationId xmlns:a16="http://schemas.microsoft.com/office/drawing/2014/main" id="{722567FE-963E-9E1F-EE9F-3F4C7EAD2E56}"/>
              </a:ext>
            </a:extLst>
          </p:cNvPr>
          <p:cNvSpPr/>
          <p:nvPr userDrawn="1"/>
        </p:nvSpPr>
        <p:spPr>
          <a:xfrm>
            <a:off x="430791" y="33111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Elipse 23">
            <a:extLst>
              <a:ext uri="{FF2B5EF4-FFF2-40B4-BE49-F238E27FC236}">
                <a16:creationId xmlns:a16="http://schemas.microsoft.com/office/drawing/2014/main" id="{5C1B0085-2686-3E3B-C5FE-0B670ED1E16D}"/>
              </a:ext>
            </a:extLst>
          </p:cNvPr>
          <p:cNvSpPr/>
          <p:nvPr userDrawn="1"/>
        </p:nvSpPr>
        <p:spPr>
          <a:xfrm>
            <a:off x="886872" y="580989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5" name="Elipse 24">
            <a:extLst>
              <a:ext uri="{FF2B5EF4-FFF2-40B4-BE49-F238E27FC236}">
                <a16:creationId xmlns:a16="http://schemas.microsoft.com/office/drawing/2014/main" id="{F6C8A981-09EC-7DB4-5280-FF7123119F4D}"/>
              </a:ext>
            </a:extLst>
          </p:cNvPr>
          <p:cNvSpPr/>
          <p:nvPr userDrawn="1"/>
        </p:nvSpPr>
        <p:spPr>
          <a:xfrm>
            <a:off x="10550163" y="25366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6" name="Elipse 25">
            <a:extLst>
              <a:ext uri="{FF2B5EF4-FFF2-40B4-BE49-F238E27FC236}">
                <a16:creationId xmlns:a16="http://schemas.microsoft.com/office/drawing/2014/main" id="{17E25B7B-5CC6-1619-445E-8C967F8CB249}"/>
              </a:ext>
            </a:extLst>
          </p:cNvPr>
          <p:cNvSpPr/>
          <p:nvPr userDrawn="1"/>
        </p:nvSpPr>
        <p:spPr>
          <a:xfrm>
            <a:off x="11377227" y="3543954"/>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Elipse 26">
            <a:extLst>
              <a:ext uri="{FF2B5EF4-FFF2-40B4-BE49-F238E27FC236}">
                <a16:creationId xmlns:a16="http://schemas.microsoft.com/office/drawing/2014/main" id="{C1B39B88-6B29-C4E5-6F92-4EC1ED452FEE}"/>
              </a:ext>
            </a:extLst>
          </p:cNvPr>
          <p:cNvSpPr/>
          <p:nvPr userDrawn="1"/>
        </p:nvSpPr>
        <p:spPr>
          <a:xfrm>
            <a:off x="10782690" y="6430151"/>
            <a:ext cx="235671" cy="235671"/>
          </a:xfrm>
          <a:prstGeom prst="ellipse">
            <a:avLst/>
          </a:prstGeom>
          <a:solidFill>
            <a:srgbClr val="0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9" name="Imagen 28">
            <a:extLst>
              <a:ext uri="{FF2B5EF4-FFF2-40B4-BE49-F238E27FC236}">
                <a16:creationId xmlns:a16="http://schemas.microsoft.com/office/drawing/2014/main" id="{7A9A2FD5-AE23-51C9-F89F-36C3E6212258}"/>
              </a:ext>
            </a:extLst>
          </p:cNvPr>
          <p:cNvPicPr>
            <a:picLocks noChangeAspect="1"/>
          </p:cNvPicPr>
          <p:nvPr userDrawn="1"/>
        </p:nvPicPr>
        <p:blipFill>
          <a:blip r:embed="rId4"/>
          <a:stretch>
            <a:fillRect/>
          </a:stretch>
        </p:blipFill>
        <p:spPr>
          <a:xfrm>
            <a:off x="4755804" y="5791200"/>
            <a:ext cx="2680392" cy="8347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3D"/>
        </a:solidFill>
        <a:effectLst/>
      </p:bgPr>
    </p:bg>
    <p:spTree>
      <p:nvGrpSpPr>
        <p:cNvPr id="1" name=""/>
        <p:cNvGrpSpPr/>
        <p:nvPr/>
      </p:nvGrpSpPr>
      <p:grpSpPr>
        <a:xfrm>
          <a:off x="0" y="0"/>
          <a:ext cx="0" cy="0"/>
          <a:chOff x="0" y="0"/>
          <a:chExt cx="0" cy="0"/>
        </a:xfrm>
      </p:grpSpPr>
      <p:pic>
        <p:nvPicPr>
          <p:cNvPr id="57" name="Imagen 56">
            <a:extLst>
              <a:ext uri="{FF2B5EF4-FFF2-40B4-BE49-F238E27FC236}">
                <a16:creationId xmlns:a16="http://schemas.microsoft.com/office/drawing/2014/main" id="{2DE011A9-3941-835B-3099-A183BFA5DF5A}"/>
              </a:ext>
            </a:extLst>
          </p:cNvPr>
          <p:cNvPicPr>
            <a:picLocks noChangeAspect="1"/>
          </p:cNvPicPr>
          <p:nvPr userDrawn="1"/>
        </p:nvPicPr>
        <p:blipFill>
          <a:blip r:embed="rId25"/>
          <a:stretch>
            <a:fillRect/>
          </a:stretch>
        </p:blipFill>
        <p:spPr>
          <a:xfrm>
            <a:off x="3688594" y="642498"/>
            <a:ext cx="4814811" cy="4814811"/>
          </a:xfrm>
          <a:prstGeom prst="rect">
            <a:avLst/>
          </a:prstGeom>
        </p:spPr>
      </p:pic>
    </p:spTree>
  </p:cSld>
  <p:clrMap bg1="dk1" tx1="lt1" bg2="dk2" tx2="lt2" accent1="accent1" accent2="accent2" accent3="accent3" accent4="accent4" accent5="accent5" accent6="accent6" hlink="hlink" folHlink="folHlink"/>
  <p:sldLayoutIdLst>
    <p:sldLayoutId id="2147483672" r:id="rId1"/>
    <p:sldLayoutId id="2147483652" r:id="rId2"/>
    <p:sldLayoutId id="2147483671" r:id="rId3"/>
    <p:sldLayoutId id="2147483669" r:id="rId4"/>
    <p:sldLayoutId id="2147483649" r:id="rId5"/>
    <p:sldLayoutId id="2147483650" r:id="rId6"/>
    <p:sldLayoutId id="2147483651" r:id="rId7"/>
    <p:sldLayoutId id="2147483670" r:id="rId8"/>
    <p:sldLayoutId id="2147483653" r:id="rId9"/>
    <p:sldLayoutId id="2147483654" r:id="rId10"/>
    <p:sldLayoutId id="2147483655" r:id="rId11"/>
    <p:sldLayoutId id="2147483656" r:id="rId12"/>
    <p:sldLayoutId id="2147483657" r:id="rId13"/>
    <p:sldLayoutId id="2147483660" r:id="rId14"/>
    <p:sldLayoutId id="2147483661" r:id="rId15"/>
    <p:sldLayoutId id="2147483666" r:id="rId16"/>
    <p:sldLayoutId id="2147483663" r:id="rId17"/>
    <p:sldLayoutId id="2147483667" r:id="rId18"/>
    <p:sldLayoutId id="2147483668" r:id="rId19"/>
    <p:sldLayoutId id="2147483673" r:id="rId20"/>
    <p:sldLayoutId id="2147483674" r:id="rId21"/>
    <p:sldLayoutId id="2147483675" r:id="rId22"/>
    <p:sldLayoutId id="2147483676" r:id="rId23"/>
  </p:sldLayoutIdLst>
  <p:txStyles>
    <p:title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park.apache.org/sql/" TargetMode="External"/><Relationship Id="rId7" Type="http://schemas.openxmlformats.org/officeDocument/2006/relationships/hyperlink" Target="http://spark.apache.org/graphx/"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park.apache.org/mllib/" TargetMode="External"/><Relationship Id="rId5" Type="http://schemas.openxmlformats.org/officeDocument/2006/relationships/hyperlink" Target="https://blog.mdcloud.es/datos-a-tiempo-real-como-obtenerlos-y-analizarlos/" TargetMode="External"/><Relationship Id="rId4" Type="http://schemas.openxmlformats.org/officeDocument/2006/relationships/hyperlink" Target="http://spark.apache.org/streaming/" TargetMode="External"/></Relationships>
</file>

<file path=ppt/slides/_rels/slide4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tmp"/><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jpe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jpeg"/><Relationship Id="rId17" Type="http://schemas.openxmlformats.org/officeDocument/2006/relationships/image" Target="../media/image85.png"/><Relationship Id="rId25" Type="http://schemas.openxmlformats.org/officeDocument/2006/relationships/image" Target="../media/image93.jpe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jpe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jpeg"/><Relationship Id="rId28" Type="http://schemas.openxmlformats.org/officeDocument/2006/relationships/image" Target="../media/image96.png"/><Relationship Id="rId10" Type="http://schemas.openxmlformats.org/officeDocument/2006/relationships/image" Target="../media/image78.jpe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jpeg"/><Relationship Id="rId27"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11.xml"/><Relationship Id="rId5" Type="http://schemas.openxmlformats.org/officeDocument/2006/relationships/image" Target="../media/image100.tmp"/><Relationship Id="rId4" Type="http://schemas.openxmlformats.org/officeDocument/2006/relationships/image" Target="../media/image99.tmp"/></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image" Target="../media/image103.tmp"/><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EC587BE-6248-4823-8D6A-26BB694C9CD4}"/>
              </a:ext>
            </a:extLst>
          </p:cNvPr>
          <p:cNvSpPr txBox="1"/>
          <p:nvPr/>
        </p:nvSpPr>
        <p:spPr>
          <a:xfrm>
            <a:off x="5143500" y="5943600"/>
            <a:ext cx="4381500" cy="257175"/>
          </a:xfrm>
          <a:prstGeom prst="rect">
            <a:avLst/>
          </a:prstGeom>
          <a:solidFill>
            <a:srgbClr val="10103D"/>
          </a:solidFill>
        </p:spPr>
        <p:txBody>
          <a:bodyPr vert="horz" wrap="square" lIns="91440" tIns="45720" rIns="91440" bIns="45720" rtlCol="0" anchor="ctr">
            <a:noAutofit/>
          </a:bodyPr>
          <a:lstStyle/>
          <a:p>
            <a:pPr algn="l"/>
            <a:endParaRPr lang="es-MX" dirty="0"/>
          </a:p>
        </p:txBody>
      </p:sp>
    </p:spTree>
    <p:extLst>
      <p:ext uri="{BB962C8B-B14F-4D97-AF65-F5344CB8AC3E}">
        <p14:creationId xmlns:p14="http://schemas.microsoft.com/office/powerpoint/2010/main" val="3898059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1065882" y="2623333"/>
            <a:ext cx="9906000" cy="823100"/>
          </a:xfrm>
          <a:prstGeom prst="rect">
            <a:avLst/>
          </a:prstGeom>
        </p:spPr>
        <p:txBody>
          <a:bodyPr spcFirstLastPara="1" wrap="square" lIns="121900" tIns="121900" rIns="121900" bIns="121900" anchor="b" anchorCtr="0">
            <a:noAutofit/>
          </a:bodyPr>
          <a:lstStyle/>
          <a:p>
            <a:pPr>
              <a:spcBef>
                <a:spcPts val="0"/>
              </a:spcBef>
              <a:buClr>
                <a:schemeClr val="dk1"/>
              </a:buClr>
              <a:buSzPts val="1100"/>
            </a:pPr>
            <a:r>
              <a:rPr lang="es-PE" b="1" dirty="0"/>
              <a:t>ANALISTA DE DATOS</a:t>
            </a:r>
            <a:endParaRPr b="1" dirty="0"/>
          </a:p>
        </p:txBody>
      </p:sp>
      <p:cxnSp>
        <p:nvCxnSpPr>
          <p:cNvPr id="153" name="Google Shape;153;p33"/>
          <p:cNvCxnSpPr/>
          <p:nvPr/>
        </p:nvCxnSpPr>
        <p:spPr>
          <a:xfrm>
            <a:off x="8902700" y="4234667"/>
            <a:ext cx="3280000" cy="0"/>
          </a:xfrm>
          <a:prstGeom prst="straightConnector1">
            <a:avLst/>
          </a:prstGeom>
          <a:noFill/>
          <a:ln w="9525" cap="flat" cmpd="sng">
            <a:solidFill>
              <a:schemeClr val="dk2"/>
            </a:solidFill>
            <a:prstDash val="solid"/>
            <a:round/>
            <a:headEnd type="none" w="med" len="med"/>
            <a:tailEnd type="none" w="med" len="med"/>
          </a:ln>
        </p:spPr>
      </p:cxnSp>
      <p:pic>
        <p:nvPicPr>
          <p:cNvPr id="4" name="Imagen 3">
            <a:extLst>
              <a:ext uri="{FF2B5EF4-FFF2-40B4-BE49-F238E27FC236}">
                <a16:creationId xmlns:a16="http://schemas.microsoft.com/office/drawing/2014/main" id="{94E2A830-E475-4889-802E-5E87868DEA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52" b="85813" l="20112" r="90503">
                        <a14:foregroundMark x1="45251" y1="66782" x2="45251" y2="66782"/>
                        <a14:foregroundMark x1="48603" y1="74048" x2="48603" y2="74048"/>
                        <a14:foregroundMark x1="49162" y1="78893" x2="46927" y2="68166"/>
                        <a14:foregroundMark x1="57542" y1="53633" x2="64804" y2="79931"/>
                        <a14:foregroundMark x1="55866" y1="7266" x2="53631" y2="4844"/>
                        <a14:foregroundMark x1="42458" y1="85121" x2="42458" y2="85121"/>
                        <a14:foregroundMark x1="65922" y1="85813" x2="65922" y2="85813"/>
                      </a14:backgroundRemoval>
                    </a14:imgEffect>
                  </a14:imgLayer>
                </a14:imgProps>
              </a:ext>
            </a:extLst>
          </a:blip>
          <a:srcRect l="11888" b="13046"/>
          <a:stretch/>
        </p:blipFill>
        <p:spPr>
          <a:xfrm>
            <a:off x="10175835" y="3323157"/>
            <a:ext cx="2016165" cy="3212323"/>
          </a:xfrm>
          <a:prstGeom prst="rect">
            <a:avLst/>
          </a:prstGeom>
        </p:spPr>
      </p:pic>
    </p:spTree>
    <p:extLst>
      <p:ext uri="{BB962C8B-B14F-4D97-AF65-F5344CB8AC3E}">
        <p14:creationId xmlns:p14="http://schemas.microsoft.com/office/powerpoint/2010/main" val="18501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2"/>
          <p:cNvSpPr txBox="1"/>
          <p:nvPr/>
        </p:nvSpPr>
        <p:spPr>
          <a:xfrm>
            <a:off x="1213547" y="1514811"/>
            <a:ext cx="10248900"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a:solidFill>
                  <a:srgbClr val="10103D"/>
                </a:solidFill>
                <a:latin typeface="Twentieth Century"/>
                <a:ea typeface="Twentieth Century"/>
                <a:cs typeface="Twentieth Century"/>
                <a:sym typeface="Twentieth Century"/>
              </a:rPr>
              <a:t>¿ QUÉ ES UN </a:t>
            </a:r>
            <a:r>
              <a:rPr lang="en-US" sz="2000" b="1" dirty="0">
                <a:solidFill>
                  <a:srgbClr val="00AAB2"/>
                </a:solidFill>
                <a:latin typeface="Twentieth Century"/>
                <a:ea typeface="Twentieth Century"/>
                <a:cs typeface="Twentieth Century"/>
                <a:sym typeface="Twentieth Century"/>
              </a:rPr>
              <a:t>ANALISTA DE INTELIGENCIA NEGOCIO </a:t>
            </a:r>
            <a:r>
              <a:rPr lang="en-US" sz="2000" b="1" dirty="0">
                <a:solidFill>
                  <a:srgbClr val="10103D"/>
                </a:solidFill>
                <a:latin typeface="Twentieth Century"/>
                <a:ea typeface="Twentieth Century"/>
                <a:cs typeface="Twentieth Century"/>
                <a:sym typeface="Twentieth Century"/>
              </a:rPr>
              <a:t>(BI ANALYST)?</a:t>
            </a:r>
            <a:endParaRPr sz="2000" b="1" dirty="0">
              <a:solidFill>
                <a:srgbClr val="10103D"/>
              </a:solidFill>
              <a:latin typeface="Twentieth Century"/>
              <a:ea typeface="Twentieth Century"/>
              <a:cs typeface="Twentieth Century"/>
              <a:sym typeface="Twentieth Century"/>
            </a:endParaRPr>
          </a:p>
        </p:txBody>
      </p:sp>
      <p:sp>
        <p:nvSpPr>
          <p:cNvPr id="415" name="Google Shape;415;p12"/>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16" name="Google Shape;416;p12"/>
          <p:cNvSpPr txBox="1"/>
          <p:nvPr/>
        </p:nvSpPr>
        <p:spPr>
          <a:xfrm>
            <a:off x="2143187" y="2123822"/>
            <a:ext cx="85725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rgbClr val="10103D"/>
                </a:solidFill>
                <a:latin typeface="Twentieth Century"/>
                <a:ea typeface="Twentieth Century"/>
                <a:cs typeface="Twentieth Century"/>
                <a:sym typeface="Twentieth Century"/>
              </a:rPr>
              <a:t>Aplica</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en</a:t>
            </a:r>
            <a:r>
              <a:rPr lang="en-US" sz="2400" dirty="0">
                <a:solidFill>
                  <a:srgbClr val="10103D"/>
                </a:solidFill>
                <a:latin typeface="Twentieth Century"/>
                <a:ea typeface="Twentieth Century"/>
                <a:cs typeface="Twentieth Century"/>
                <a:sym typeface="Twentieth Century"/>
              </a:rPr>
              <a:t> las </a:t>
            </a:r>
            <a:r>
              <a:rPr lang="en-US" sz="2400" dirty="0" err="1">
                <a:solidFill>
                  <a:srgbClr val="10103D"/>
                </a:solidFill>
                <a:latin typeface="Twentieth Century"/>
                <a:ea typeface="Twentieth Century"/>
                <a:cs typeface="Twentieth Century"/>
                <a:sym typeface="Twentieth Century"/>
              </a:rPr>
              <a:t>organizaciones</a:t>
            </a:r>
            <a:r>
              <a:rPr lang="en-US" sz="2400" dirty="0">
                <a:solidFill>
                  <a:srgbClr val="10103D"/>
                </a:solidFill>
                <a:latin typeface="Twentieth Century"/>
                <a:ea typeface="Twentieth Century"/>
                <a:cs typeface="Twentieth Century"/>
                <a:sym typeface="Twentieth Century"/>
              </a:rPr>
              <a:t> para </a:t>
            </a:r>
            <a:r>
              <a:rPr lang="en-US" sz="2400" dirty="0" err="1">
                <a:solidFill>
                  <a:srgbClr val="10103D"/>
                </a:solidFill>
                <a:latin typeface="Twentieth Century"/>
                <a:ea typeface="Twentieth Century"/>
                <a:cs typeface="Twentieth Century"/>
                <a:sym typeface="Twentieth Century"/>
              </a:rPr>
              <a:t>mejorar</a:t>
            </a:r>
            <a:r>
              <a:rPr lang="en-US" sz="2400" dirty="0">
                <a:solidFill>
                  <a:srgbClr val="10103D"/>
                </a:solidFill>
                <a:latin typeface="Twentieth Century"/>
                <a:ea typeface="Twentieth Century"/>
                <a:cs typeface="Twentieth Century"/>
                <a:sym typeface="Twentieth Century"/>
              </a:rPr>
              <a:t> las </a:t>
            </a:r>
            <a:r>
              <a:rPr lang="en-US" sz="2400" dirty="0" err="1">
                <a:solidFill>
                  <a:srgbClr val="10103D"/>
                </a:solidFill>
                <a:latin typeface="Twentieth Century"/>
                <a:ea typeface="Twentieth Century"/>
                <a:cs typeface="Twentieth Century"/>
                <a:sym typeface="Twentieth Century"/>
              </a:rPr>
              <a:t>capacidades</a:t>
            </a:r>
            <a:r>
              <a:rPr lang="en-US" sz="2400" dirty="0">
                <a:solidFill>
                  <a:srgbClr val="10103D"/>
                </a:solidFill>
                <a:latin typeface="Twentieth Century"/>
                <a:ea typeface="Twentieth Century"/>
                <a:cs typeface="Twentieth Century"/>
                <a:sym typeface="Twentieth Century"/>
              </a:rPr>
              <a:t> de </a:t>
            </a:r>
            <a:r>
              <a:rPr lang="en-US" sz="2400" dirty="0" err="1">
                <a:solidFill>
                  <a:srgbClr val="10103D"/>
                </a:solidFill>
                <a:latin typeface="Twentieth Century"/>
                <a:ea typeface="Twentieth Century"/>
                <a:cs typeface="Twentieth Century"/>
                <a:sym typeface="Twentieth Century"/>
              </a:rPr>
              <a:t>toma</a:t>
            </a:r>
            <a:r>
              <a:rPr lang="en-US" sz="2400" dirty="0">
                <a:solidFill>
                  <a:srgbClr val="10103D"/>
                </a:solidFill>
                <a:latin typeface="Twentieth Century"/>
                <a:ea typeface="Twentieth Century"/>
                <a:cs typeface="Twentieth Century"/>
                <a:sym typeface="Twentieth Century"/>
              </a:rPr>
              <a:t> de </a:t>
            </a:r>
            <a:r>
              <a:rPr lang="en-US" sz="2400" dirty="0" err="1">
                <a:solidFill>
                  <a:srgbClr val="10103D"/>
                </a:solidFill>
                <a:latin typeface="Twentieth Century"/>
                <a:ea typeface="Twentieth Century"/>
                <a:cs typeface="Twentieth Century"/>
                <a:sym typeface="Twentieth Century"/>
              </a:rPr>
              <a:t>decisiones</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realizar</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tareas</a:t>
            </a:r>
            <a:r>
              <a:rPr lang="en-US" sz="2400" dirty="0">
                <a:solidFill>
                  <a:srgbClr val="10103D"/>
                </a:solidFill>
                <a:latin typeface="Twentieth Century"/>
                <a:ea typeface="Twentieth Century"/>
                <a:cs typeface="Twentieth Century"/>
                <a:sym typeface="Twentieth Century"/>
              </a:rPr>
              <a:t> de </a:t>
            </a:r>
            <a:r>
              <a:rPr lang="en-US" sz="2400" dirty="0" err="1">
                <a:solidFill>
                  <a:srgbClr val="10103D"/>
                </a:solidFill>
                <a:latin typeface="Twentieth Century"/>
                <a:ea typeface="Twentieth Century"/>
                <a:cs typeface="Twentieth Century"/>
                <a:sym typeface="Twentieth Century"/>
              </a:rPr>
              <a:t>minería</a:t>
            </a:r>
            <a:r>
              <a:rPr lang="en-US" sz="2400" dirty="0">
                <a:solidFill>
                  <a:srgbClr val="10103D"/>
                </a:solidFill>
                <a:latin typeface="Twentieth Century"/>
                <a:ea typeface="Twentieth Century"/>
                <a:cs typeface="Twentieth Century"/>
                <a:sym typeface="Twentieth Century"/>
              </a:rPr>
              <a:t> de </a:t>
            </a:r>
            <a:r>
              <a:rPr lang="en-US" sz="2400" dirty="0" err="1">
                <a:solidFill>
                  <a:srgbClr val="10103D"/>
                </a:solidFill>
                <a:latin typeface="Twentieth Century"/>
                <a:ea typeface="Twentieth Century"/>
                <a:cs typeface="Twentieth Century"/>
                <a:sym typeface="Twentieth Century"/>
              </a:rPr>
              <a:t>datos</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analizar</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información</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empresarial</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automatizar</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reportes</a:t>
            </a:r>
            <a:r>
              <a:rPr lang="en-US" sz="2400" dirty="0">
                <a:solidFill>
                  <a:srgbClr val="10103D"/>
                </a:solidFill>
                <a:latin typeface="Twentieth Century"/>
                <a:ea typeface="Twentieth Century"/>
                <a:cs typeface="Twentieth Century"/>
                <a:sym typeface="Twentieth Century"/>
              </a:rPr>
              <a:t> y </a:t>
            </a:r>
            <a:r>
              <a:rPr lang="en-US" sz="2400" dirty="0" err="1">
                <a:solidFill>
                  <a:srgbClr val="10103D"/>
                </a:solidFill>
                <a:latin typeface="Twentieth Century"/>
                <a:ea typeface="Twentieth Century"/>
                <a:cs typeface="Twentieth Century"/>
                <a:sym typeface="Twentieth Century"/>
              </a:rPr>
              <a:t>mejorar</a:t>
            </a:r>
            <a:r>
              <a:rPr lang="en-US" sz="2400" dirty="0">
                <a:solidFill>
                  <a:srgbClr val="10103D"/>
                </a:solidFill>
                <a:latin typeface="Twentieth Century"/>
                <a:ea typeface="Twentieth Century"/>
                <a:cs typeface="Twentieth Century"/>
                <a:sym typeface="Twentieth Century"/>
              </a:rPr>
              <a:t> las </a:t>
            </a:r>
            <a:r>
              <a:rPr lang="en-US" sz="2400" dirty="0" err="1">
                <a:solidFill>
                  <a:srgbClr val="10103D"/>
                </a:solidFill>
                <a:latin typeface="Twentieth Century"/>
                <a:ea typeface="Twentieth Century"/>
                <a:cs typeface="Twentieth Century"/>
                <a:sym typeface="Twentieth Century"/>
              </a:rPr>
              <a:t>capacidades</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operativas</a:t>
            </a:r>
            <a:r>
              <a:rPr lang="en-US" sz="2400" dirty="0">
                <a:solidFill>
                  <a:srgbClr val="10103D"/>
                </a:solidFill>
                <a:latin typeface="Twentieth Century"/>
                <a:ea typeface="Twentieth Century"/>
                <a:cs typeface="Twentieth Century"/>
                <a:sym typeface="Twentieth Century"/>
              </a:rPr>
              <a:t>.</a:t>
            </a:r>
            <a:endParaRPr dirty="0"/>
          </a:p>
        </p:txBody>
      </p:sp>
      <p:pic>
        <p:nvPicPr>
          <p:cNvPr id="417" name="Google Shape;417;p12" descr="Qué es el Business Intelligence y cómo funcionan sus herramientas? - Diseño  de paginas web"/>
          <p:cNvPicPr preferRelativeResize="0"/>
          <p:nvPr/>
        </p:nvPicPr>
        <p:blipFill rotWithShape="1">
          <a:blip r:embed="rId3">
            <a:alphaModFix/>
          </a:blip>
          <a:srcRect/>
          <a:stretch/>
        </p:blipFill>
        <p:spPr>
          <a:xfrm>
            <a:off x="4133579" y="3922085"/>
            <a:ext cx="4845476" cy="2294871"/>
          </a:xfrm>
          <a:prstGeom prst="rect">
            <a:avLst/>
          </a:prstGeom>
          <a:noFill/>
          <a:ln>
            <a:noFill/>
          </a:ln>
        </p:spPr>
      </p:pic>
      <p:sp>
        <p:nvSpPr>
          <p:cNvPr id="6" name="Google Shape;298;p3">
            <a:extLst>
              <a:ext uri="{FF2B5EF4-FFF2-40B4-BE49-F238E27FC236}">
                <a16:creationId xmlns:a16="http://schemas.microsoft.com/office/drawing/2014/main" id="{5E431F72-6FB2-445A-8000-950D05444315}"/>
              </a:ext>
            </a:extLst>
          </p:cNvPr>
          <p:cNvSpPr txBox="1"/>
          <p:nvPr/>
        </p:nvSpPr>
        <p:spPr>
          <a:xfrm>
            <a:off x="0" y="260432"/>
            <a:ext cx="12192000" cy="953146"/>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424" b="0" i="0" u="none" strike="noStrike" cap="none" dirty="0" err="1">
                <a:solidFill>
                  <a:srgbClr val="00AAB2"/>
                </a:solidFill>
                <a:latin typeface="Twentieth Century"/>
                <a:ea typeface="Twentieth Century"/>
                <a:cs typeface="Twentieth Century"/>
                <a:sym typeface="Twentieth Century"/>
              </a:rPr>
              <a:t>Perfiles</a:t>
            </a:r>
            <a:r>
              <a:rPr lang="en-US" sz="4424" b="0" i="0" u="none" strike="noStrike" cap="none" dirty="0">
                <a:solidFill>
                  <a:srgbClr val="00AAB2"/>
                </a:solidFill>
                <a:latin typeface="Twentieth Century"/>
                <a:ea typeface="Twentieth Century"/>
                <a:cs typeface="Twentieth Century"/>
                <a:sym typeface="Twentieth Century"/>
              </a:rPr>
              <a:t> del Big Data</a:t>
            </a:r>
            <a:endParaRPr dirty="0"/>
          </a:p>
        </p:txBody>
      </p:sp>
    </p:spTree>
    <p:extLst>
      <p:ext uri="{BB962C8B-B14F-4D97-AF65-F5344CB8AC3E}">
        <p14:creationId xmlns:p14="http://schemas.microsoft.com/office/powerpoint/2010/main" val="19610791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6"/>
          <p:cNvSpPr txBox="1"/>
          <p:nvPr/>
        </p:nvSpPr>
        <p:spPr>
          <a:xfrm>
            <a:off x="1587500" y="368198"/>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OFERTAS LABORALES PARA EL </a:t>
            </a:r>
            <a:r>
              <a:rPr lang="en-US" sz="4800" dirty="0">
                <a:solidFill>
                  <a:srgbClr val="00AAB2"/>
                </a:solidFill>
                <a:latin typeface="Twentieth Century"/>
                <a:ea typeface="Twentieth Century"/>
                <a:cs typeface="Twentieth Century"/>
                <a:sym typeface="Twentieth Century"/>
              </a:rPr>
              <a:t>ANALISTA BI</a:t>
            </a:r>
            <a:endParaRPr sz="4424" dirty="0">
              <a:solidFill>
                <a:srgbClr val="00AAB2"/>
              </a:solidFill>
              <a:latin typeface="Twentieth Century"/>
              <a:ea typeface="Twentieth Century"/>
              <a:cs typeface="Twentieth Century"/>
              <a:sym typeface="Twentieth Century"/>
            </a:endParaRPr>
          </a:p>
        </p:txBody>
      </p:sp>
      <p:sp>
        <p:nvSpPr>
          <p:cNvPr id="450" name="Google Shape;450;p16"/>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6" name="Grupo 5">
            <a:extLst>
              <a:ext uri="{FF2B5EF4-FFF2-40B4-BE49-F238E27FC236}">
                <a16:creationId xmlns:a16="http://schemas.microsoft.com/office/drawing/2014/main" id="{99561D98-D026-4C48-9C1D-99214C05B75D}"/>
              </a:ext>
            </a:extLst>
          </p:cNvPr>
          <p:cNvGrpSpPr/>
          <p:nvPr/>
        </p:nvGrpSpPr>
        <p:grpSpPr>
          <a:xfrm>
            <a:off x="3161719" y="2240929"/>
            <a:ext cx="6521777" cy="3949559"/>
            <a:chOff x="1570663" y="2881009"/>
            <a:chExt cx="3884421" cy="2908542"/>
          </a:xfrm>
        </p:grpSpPr>
        <p:pic>
          <p:nvPicPr>
            <p:cNvPr id="3" name="Imagen 2">
              <a:extLst>
                <a:ext uri="{FF2B5EF4-FFF2-40B4-BE49-F238E27FC236}">
                  <a16:creationId xmlns:a16="http://schemas.microsoft.com/office/drawing/2014/main" id="{C3F4B68A-AA90-4DF3-8ED9-71D2C1C8675B}"/>
                </a:ext>
              </a:extLst>
            </p:cNvPr>
            <p:cNvPicPr>
              <a:picLocks noChangeAspect="1"/>
            </p:cNvPicPr>
            <p:nvPr/>
          </p:nvPicPr>
          <p:blipFill>
            <a:blip r:embed="rId3"/>
            <a:stretch>
              <a:fillRect/>
            </a:stretch>
          </p:blipFill>
          <p:spPr>
            <a:xfrm>
              <a:off x="1587500" y="4235399"/>
              <a:ext cx="3867584" cy="1554152"/>
            </a:xfrm>
            <a:prstGeom prst="rect">
              <a:avLst/>
            </a:prstGeom>
          </p:spPr>
        </p:pic>
        <p:pic>
          <p:nvPicPr>
            <p:cNvPr id="5" name="Imagen 4">
              <a:extLst>
                <a:ext uri="{FF2B5EF4-FFF2-40B4-BE49-F238E27FC236}">
                  <a16:creationId xmlns:a16="http://schemas.microsoft.com/office/drawing/2014/main" id="{E5832C4D-2D89-4E1E-AB4F-71431E195057}"/>
                </a:ext>
              </a:extLst>
            </p:cNvPr>
            <p:cNvPicPr>
              <a:picLocks noChangeAspect="1"/>
            </p:cNvPicPr>
            <p:nvPr/>
          </p:nvPicPr>
          <p:blipFill>
            <a:blip r:embed="rId4"/>
            <a:stretch>
              <a:fillRect/>
            </a:stretch>
          </p:blipFill>
          <p:spPr>
            <a:xfrm>
              <a:off x="1570663" y="2881009"/>
              <a:ext cx="3795741" cy="1354390"/>
            </a:xfrm>
            <a:prstGeom prst="rect">
              <a:avLst/>
            </a:prstGeom>
          </p:spPr>
        </p:pic>
      </p:grpSp>
    </p:spTree>
    <p:extLst>
      <p:ext uri="{BB962C8B-B14F-4D97-AF65-F5344CB8AC3E}">
        <p14:creationId xmlns:p14="http://schemas.microsoft.com/office/powerpoint/2010/main" val="20924387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3"/>
          <p:cNvSpPr txBox="1"/>
          <p:nvPr/>
        </p:nvSpPr>
        <p:spPr>
          <a:xfrm>
            <a:off x="1304987" y="609599"/>
            <a:ext cx="10248900"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 </a:t>
            </a:r>
            <a:r>
              <a:rPr lang="en-US" sz="4800" dirty="0" err="1">
                <a:solidFill>
                  <a:srgbClr val="10103D"/>
                </a:solidFill>
                <a:latin typeface="Twentieth Century"/>
                <a:ea typeface="Twentieth Century"/>
                <a:cs typeface="Twentieth Century"/>
                <a:sym typeface="Twentieth Century"/>
              </a:rPr>
              <a:t>Herramientas</a:t>
            </a:r>
            <a:r>
              <a:rPr lang="en-US" sz="4800" dirty="0">
                <a:solidFill>
                  <a:srgbClr val="10103D"/>
                </a:solidFill>
                <a:latin typeface="Twentieth Century"/>
                <a:ea typeface="Twentieth Century"/>
                <a:cs typeface="Twentieth Century"/>
                <a:sym typeface="Twentieth Century"/>
              </a:rPr>
              <a:t> para un </a:t>
            </a:r>
            <a:r>
              <a:rPr lang="en-US" sz="4800" dirty="0" err="1">
                <a:solidFill>
                  <a:srgbClr val="00AAB2"/>
                </a:solidFill>
                <a:latin typeface="Twentieth Century"/>
                <a:ea typeface="Twentieth Century"/>
                <a:cs typeface="Twentieth Century"/>
                <a:sym typeface="Twentieth Century"/>
              </a:rPr>
              <a:t>Analista</a:t>
            </a:r>
            <a:r>
              <a:rPr lang="en-US" sz="4800" dirty="0">
                <a:solidFill>
                  <a:srgbClr val="00AAB2"/>
                </a:solidFill>
                <a:latin typeface="Twentieth Century"/>
                <a:ea typeface="Twentieth Century"/>
                <a:cs typeface="Twentieth Century"/>
                <a:sym typeface="Twentieth Century"/>
              </a:rPr>
              <a:t> BI</a:t>
            </a:r>
            <a:r>
              <a:rPr lang="en-US" sz="4800" dirty="0">
                <a:solidFill>
                  <a:srgbClr val="10103D"/>
                </a:solidFill>
                <a:latin typeface="Twentieth Century"/>
                <a:ea typeface="Twentieth Century"/>
                <a:cs typeface="Twentieth Century"/>
                <a:sym typeface="Twentieth Century"/>
              </a:rPr>
              <a:t>?</a:t>
            </a:r>
            <a:endParaRPr sz="4424" dirty="0">
              <a:solidFill>
                <a:srgbClr val="10103D"/>
              </a:solidFill>
              <a:latin typeface="Twentieth Century"/>
              <a:ea typeface="Twentieth Century"/>
              <a:cs typeface="Twentieth Century"/>
              <a:sym typeface="Twentieth Century"/>
            </a:endParaRPr>
          </a:p>
        </p:txBody>
      </p:sp>
      <p:sp>
        <p:nvSpPr>
          <p:cNvPr id="423" name="Google Shape;423;p13"/>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424" name="Google Shape;424;p13" descr="Analyzing Data with Power BI - Teorema"/>
          <p:cNvPicPr preferRelativeResize="0"/>
          <p:nvPr/>
        </p:nvPicPr>
        <p:blipFill rotWithShape="1">
          <a:blip r:embed="rId3">
            <a:alphaModFix/>
          </a:blip>
          <a:srcRect/>
          <a:stretch/>
        </p:blipFill>
        <p:spPr>
          <a:xfrm>
            <a:off x="2712972" y="2257678"/>
            <a:ext cx="1276474" cy="1276474"/>
          </a:xfrm>
          <a:prstGeom prst="rect">
            <a:avLst/>
          </a:prstGeom>
          <a:noFill/>
          <a:ln>
            <a:noFill/>
          </a:ln>
        </p:spPr>
      </p:pic>
      <p:pic>
        <p:nvPicPr>
          <p:cNvPr id="425" name="Google Shape;425;p13" descr="Qué es Tableau y para qué sirve: análisis y precios"/>
          <p:cNvPicPr preferRelativeResize="0"/>
          <p:nvPr/>
        </p:nvPicPr>
        <p:blipFill rotWithShape="1">
          <a:blip r:embed="rId4">
            <a:alphaModFix/>
          </a:blip>
          <a:srcRect/>
          <a:stretch/>
        </p:blipFill>
        <p:spPr>
          <a:xfrm>
            <a:off x="4913759" y="2347071"/>
            <a:ext cx="2093824" cy="1118525"/>
          </a:xfrm>
          <a:prstGeom prst="rect">
            <a:avLst/>
          </a:prstGeom>
          <a:noFill/>
          <a:ln>
            <a:noFill/>
          </a:ln>
        </p:spPr>
      </p:pic>
      <p:pic>
        <p:nvPicPr>
          <p:cNvPr id="426" name="Google Shape;426;p13" descr="Blog en español de software y tecnología: septiembre 2018"/>
          <p:cNvPicPr preferRelativeResize="0"/>
          <p:nvPr/>
        </p:nvPicPr>
        <p:blipFill rotWithShape="1">
          <a:blip r:embed="rId5">
            <a:alphaModFix/>
          </a:blip>
          <a:srcRect/>
          <a:stretch/>
        </p:blipFill>
        <p:spPr>
          <a:xfrm>
            <a:off x="7984556" y="2288331"/>
            <a:ext cx="1494474" cy="1209590"/>
          </a:xfrm>
          <a:prstGeom prst="rect">
            <a:avLst/>
          </a:prstGeom>
          <a:noFill/>
          <a:ln>
            <a:noFill/>
          </a:ln>
        </p:spPr>
      </p:pic>
      <p:pic>
        <p:nvPicPr>
          <p:cNvPr id="427" name="Google Shape;427;p13" descr="SSIS Tutorial: SQL Server Integration Services - Javatpoint"/>
          <p:cNvPicPr preferRelativeResize="0"/>
          <p:nvPr/>
        </p:nvPicPr>
        <p:blipFill rotWithShape="1">
          <a:blip r:embed="rId6">
            <a:alphaModFix/>
          </a:blip>
          <a:srcRect t="73224"/>
          <a:stretch/>
        </p:blipFill>
        <p:spPr>
          <a:xfrm>
            <a:off x="5348763" y="4353481"/>
            <a:ext cx="1494473" cy="400168"/>
          </a:xfrm>
          <a:prstGeom prst="rect">
            <a:avLst/>
          </a:prstGeom>
          <a:noFill/>
          <a:ln>
            <a:noFill/>
          </a:ln>
        </p:spPr>
      </p:pic>
      <p:pic>
        <p:nvPicPr>
          <p:cNvPr id="428" name="Google Shape;428;p13" descr="Qué es ETL? Definición, proceso y herramientas"/>
          <p:cNvPicPr preferRelativeResize="0"/>
          <p:nvPr/>
        </p:nvPicPr>
        <p:blipFill rotWithShape="1">
          <a:blip r:embed="rId7">
            <a:alphaModFix/>
          </a:blip>
          <a:srcRect/>
          <a:stretch/>
        </p:blipFill>
        <p:spPr>
          <a:xfrm>
            <a:off x="2708794" y="3935985"/>
            <a:ext cx="2478128" cy="1393947"/>
          </a:xfrm>
          <a:prstGeom prst="rect">
            <a:avLst/>
          </a:prstGeom>
          <a:noFill/>
          <a:ln>
            <a:noFill/>
          </a:ln>
        </p:spPr>
      </p:pic>
      <p:pic>
        <p:nvPicPr>
          <p:cNvPr id="429" name="Google Shape;429;p13" descr="google-data-studio-logo - SNOLA"/>
          <p:cNvPicPr preferRelativeResize="0"/>
          <p:nvPr/>
        </p:nvPicPr>
        <p:blipFill rotWithShape="1">
          <a:blip r:embed="rId8">
            <a:alphaModFix/>
          </a:blip>
          <a:srcRect/>
          <a:stretch/>
        </p:blipFill>
        <p:spPr>
          <a:xfrm>
            <a:off x="7402451" y="3849293"/>
            <a:ext cx="2245688" cy="1497125"/>
          </a:xfrm>
          <a:prstGeom prst="rect">
            <a:avLst/>
          </a:prstGeom>
          <a:noFill/>
          <a:ln>
            <a:noFill/>
          </a:ln>
        </p:spPr>
      </p:pic>
    </p:spTree>
    <p:extLst>
      <p:ext uri="{BB962C8B-B14F-4D97-AF65-F5344CB8AC3E}">
        <p14:creationId xmlns:p14="http://schemas.microsoft.com/office/powerpoint/2010/main" val="50252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2"/>
          <p:cNvSpPr txBox="1"/>
          <p:nvPr/>
        </p:nvSpPr>
        <p:spPr>
          <a:xfrm>
            <a:off x="971549" y="1511365"/>
            <a:ext cx="10248900"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a:solidFill>
                  <a:srgbClr val="10103D"/>
                </a:solidFill>
                <a:latin typeface="Twentieth Century"/>
                <a:ea typeface="Twentieth Century"/>
                <a:cs typeface="Twentieth Century"/>
                <a:sym typeface="Twentieth Century"/>
              </a:rPr>
              <a:t>No </a:t>
            </a:r>
            <a:r>
              <a:rPr lang="en-US" sz="2000" b="1" dirty="0" err="1">
                <a:solidFill>
                  <a:srgbClr val="10103D"/>
                </a:solidFill>
                <a:latin typeface="Twentieth Century"/>
                <a:ea typeface="Twentieth Century"/>
                <a:cs typeface="Twentieth Century"/>
                <a:sym typeface="Twentieth Century"/>
              </a:rPr>
              <a:t>confundir</a:t>
            </a:r>
            <a:r>
              <a:rPr lang="en-US" sz="2000" b="1" dirty="0">
                <a:solidFill>
                  <a:srgbClr val="10103D"/>
                </a:solidFill>
                <a:latin typeface="Twentieth Century"/>
                <a:ea typeface="Twentieth Century"/>
                <a:cs typeface="Twentieth Century"/>
                <a:sym typeface="Twentieth Century"/>
              </a:rPr>
              <a:t> con </a:t>
            </a:r>
            <a:r>
              <a:rPr lang="en-US" sz="2000" b="1" dirty="0" err="1">
                <a:solidFill>
                  <a:srgbClr val="10103D"/>
                </a:solidFill>
                <a:latin typeface="Twentieth Century"/>
                <a:ea typeface="Twentieth Century"/>
                <a:cs typeface="Twentieth Century"/>
                <a:sym typeface="Twentieth Century"/>
              </a:rPr>
              <a:t>el</a:t>
            </a:r>
            <a:r>
              <a:rPr lang="en-US" sz="2000" b="1" dirty="0">
                <a:solidFill>
                  <a:srgbClr val="10103D"/>
                </a:solidFill>
                <a:latin typeface="Twentieth Century"/>
                <a:ea typeface="Twentieth Century"/>
                <a:cs typeface="Twentieth Century"/>
                <a:sym typeface="Twentieth Century"/>
              </a:rPr>
              <a:t> </a:t>
            </a:r>
            <a:r>
              <a:rPr lang="en-US" sz="2000" b="1" dirty="0">
                <a:solidFill>
                  <a:srgbClr val="FF0000"/>
                </a:solidFill>
                <a:latin typeface="Twentieth Century"/>
                <a:ea typeface="Twentieth Century"/>
                <a:cs typeface="Twentieth Century"/>
                <a:sym typeface="Twentieth Century"/>
              </a:rPr>
              <a:t>ANALISTA DE NEGOCIO </a:t>
            </a:r>
            <a:r>
              <a:rPr lang="en-US" sz="2000" b="1" dirty="0">
                <a:solidFill>
                  <a:srgbClr val="10103D"/>
                </a:solidFill>
                <a:latin typeface="Twentieth Century"/>
                <a:ea typeface="Twentieth Century"/>
                <a:cs typeface="Twentieth Century"/>
                <a:sym typeface="Twentieth Century"/>
              </a:rPr>
              <a:t>- BUSINESS ANALYST</a:t>
            </a:r>
            <a:endParaRPr sz="2000" b="1" dirty="0">
              <a:solidFill>
                <a:srgbClr val="10103D"/>
              </a:solidFill>
              <a:latin typeface="Twentieth Century"/>
              <a:ea typeface="Twentieth Century"/>
              <a:cs typeface="Twentieth Century"/>
              <a:sym typeface="Twentieth Century"/>
            </a:endParaRPr>
          </a:p>
        </p:txBody>
      </p:sp>
      <p:sp>
        <p:nvSpPr>
          <p:cNvPr id="415" name="Google Shape;415;p12"/>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3" name="Imagen 2">
            <a:extLst>
              <a:ext uri="{FF2B5EF4-FFF2-40B4-BE49-F238E27FC236}">
                <a16:creationId xmlns:a16="http://schemas.microsoft.com/office/drawing/2014/main" id="{EA18A5A3-8A8A-4B60-9FB0-87AB03DB63AA}"/>
              </a:ext>
            </a:extLst>
          </p:cNvPr>
          <p:cNvPicPr>
            <a:picLocks noChangeAspect="1"/>
          </p:cNvPicPr>
          <p:nvPr/>
        </p:nvPicPr>
        <p:blipFill>
          <a:blip r:embed="rId3"/>
          <a:stretch>
            <a:fillRect/>
          </a:stretch>
        </p:blipFill>
        <p:spPr>
          <a:xfrm>
            <a:off x="4104996" y="2569268"/>
            <a:ext cx="3982006" cy="1505160"/>
          </a:xfrm>
          <a:prstGeom prst="rect">
            <a:avLst/>
          </a:prstGeom>
        </p:spPr>
      </p:pic>
      <p:pic>
        <p:nvPicPr>
          <p:cNvPr id="5" name="Imagen 4">
            <a:extLst>
              <a:ext uri="{FF2B5EF4-FFF2-40B4-BE49-F238E27FC236}">
                <a16:creationId xmlns:a16="http://schemas.microsoft.com/office/drawing/2014/main" id="{7BB797A6-2561-4762-A77F-730166CA5664}"/>
              </a:ext>
            </a:extLst>
          </p:cNvPr>
          <p:cNvPicPr>
            <a:picLocks noChangeAspect="1"/>
          </p:cNvPicPr>
          <p:nvPr/>
        </p:nvPicPr>
        <p:blipFill>
          <a:blip r:embed="rId4"/>
          <a:stretch>
            <a:fillRect/>
          </a:stretch>
        </p:blipFill>
        <p:spPr>
          <a:xfrm>
            <a:off x="3328925" y="4074428"/>
            <a:ext cx="5820587" cy="1457528"/>
          </a:xfrm>
          <a:prstGeom prst="rect">
            <a:avLst/>
          </a:prstGeom>
        </p:spPr>
      </p:pic>
    </p:spTree>
    <p:extLst>
      <p:ext uri="{BB962C8B-B14F-4D97-AF65-F5344CB8AC3E}">
        <p14:creationId xmlns:p14="http://schemas.microsoft.com/office/powerpoint/2010/main" val="24474034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
          <p:cNvSpPr txBox="1"/>
          <p:nvPr/>
        </p:nvSpPr>
        <p:spPr>
          <a:xfrm>
            <a:off x="1413764" y="524442"/>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 QUÉ ES UN </a:t>
            </a:r>
          </a:p>
          <a:p>
            <a:pPr marL="0" marR="0" lvl="0" indent="0" algn="ctr" rtl="0">
              <a:spcBef>
                <a:spcPts val="0"/>
              </a:spcBef>
              <a:spcAft>
                <a:spcPts val="0"/>
              </a:spcAft>
              <a:buNone/>
            </a:pPr>
            <a:r>
              <a:rPr lang="en-US" sz="4800" dirty="0">
                <a:solidFill>
                  <a:srgbClr val="00AAB2"/>
                </a:solidFill>
                <a:latin typeface="Twentieth Century"/>
                <a:ea typeface="Twentieth Century"/>
                <a:cs typeface="Twentieth Century"/>
                <a:sym typeface="Twentieth Century"/>
              </a:rPr>
              <a:t>ANALISTA DE DATOS</a:t>
            </a:r>
            <a:r>
              <a:rPr lang="en-US" sz="4800" dirty="0">
                <a:solidFill>
                  <a:srgbClr val="10103D"/>
                </a:solidFill>
                <a:latin typeface="Twentieth Century"/>
                <a:ea typeface="Twentieth Century"/>
                <a:cs typeface="Twentieth Century"/>
                <a:sym typeface="Twentieth Century"/>
              </a:rPr>
              <a:t>?</a:t>
            </a:r>
            <a:endParaRPr sz="4424" dirty="0">
              <a:solidFill>
                <a:srgbClr val="10103D"/>
              </a:solidFill>
              <a:latin typeface="Twentieth Century"/>
              <a:ea typeface="Twentieth Century"/>
              <a:cs typeface="Twentieth Century"/>
              <a:sym typeface="Twentieth Century"/>
            </a:endParaRPr>
          </a:p>
        </p:txBody>
      </p:sp>
      <p:sp>
        <p:nvSpPr>
          <p:cNvPr id="393" name="Google Shape;393;p9"/>
          <p:cNvSpPr txBox="1"/>
          <p:nvPr/>
        </p:nvSpPr>
        <p:spPr>
          <a:xfrm>
            <a:off x="4729915" y="5730298"/>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94" name="Google Shape;394;p9"/>
          <p:cNvSpPr txBox="1"/>
          <p:nvPr/>
        </p:nvSpPr>
        <p:spPr>
          <a:xfrm>
            <a:off x="1809750" y="3863642"/>
            <a:ext cx="7866900" cy="26718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10103D"/>
              </a:buClr>
              <a:buSzPts val="2500"/>
              <a:buFont typeface="Arial"/>
              <a:buNone/>
            </a:pPr>
            <a:r>
              <a:rPr lang="en-US" sz="2000" dirty="0" err="1">
                <a:solidFill>
                  <a:srgbClr val="10103D"/>
                </a:solidFill>
                <a:latin typeface="Twentieth Century"/>
                <a:ea typeface="Twentieth Century"/>
                <a:cs typeface="Twentieth Century"/>
                <a:sym typeface="Twentieth Century"/>
              </a:rPr>
              <a:t>Cuánto</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impacto</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puedes</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generar</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en</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el</a:t>
            </a:r>
            <a:r>
              <a:rPr lang="en-US" sz="2000" dirty="0">
                <a:solidFill>
                  <a:srgbClr val="10103D"/>
                </a:solidFill>
                <a:latin typeface="Twentieth Century"/>
                <a:ea typeface="Twentieth Century"/>
                <a:cs typeface="Twentieth Century"/>
                <a:sym typeface="Twentieth Century"/>
              </a:rPr>
              <a:t> </a:t>
            </a:r>
            <a:r>
              <a:rPr lang="en-US" sz="2000" dirty="0" err="1">
                <a:solidFill>
                  <a:srgbClr val="10103D"/>
                </a:solidFill>
                <a:latin typeface="Twentieth Century"/>
                <a:ea typeface="Twentieth Century"/>
                <a:cs typeface="Twentieth Century"/>
                <a:sym typeface="Twentieth Century"/>
              </a:rPr>
              <a:t>negocio</a:t>
            </a:r>
            <a:endParaRPr dirty="0">
              <a:solidFill>
                <a:srgbClr val="10103D"/>
              </a:solidFill>
            </a:endParaRPr>
          </a:p>
          <a:p>
            <a:pPr marL="0" marR="0" lvl="0" indent="0" algn="l" rtl="0">
              <a:lnSpc>
                <a:spcPct val="100000"/>
              </a:lnSpc>
              <a:spcBef>
                <a:spcPts val="0"/>
              </a:spcBef>
              <a:spcAft>
                <a:spcPts val="0"/>
              </a:spcAft>
              <a:buClr>
                <a:schemeClr val="lt1"/>
              </a:buClr>
              <a:buSzPts val="2500"/>
              <a:buFont typeface="Arial"/>
              <a:buNone/>
            </a:pPr>
            <a:endParaRPr sz="2000" dirty="0">
              <a:solidFill>
                <a:srgbClr val="10103D"/>
              </a:solidFill>
              <a:latin typeface="Twentieth Century"/>
              <a:ea typeface="Twentieth Century"/>
              <a:cs typeface="Twentieth Century"/>
              <a:sym typeface="Twentieth Century"/>
            </a:endParaRPr>
          </a:p>
          <a:p>
            <a:pPr marL="171450" marR="0" lvl="0" indent="-171450" algn="ctr" rtl="0">
              <a:lnSpc>
                <a:spcPct val="120000"/>
              </a:lnSpc>
              <a:spcBef>
                <a:spcPts val="1000"/>
              </a:spcBef>
              <a:spcAft>
                <a:spcPts val="0"/>
              </a:spcAft>
              <a:buClr>
                <a:srgbClr val="10103D"/>
              </a:buClr>
              <a:buSzPts val="2500"/>
              <a:buFont typeface="Arial"/>
              <a:buChar char="•"/>
            </a:pPr>
            <a:r>
              <a:rPr lang="en-US" sz="2000" dirty="0">
                <a:solidFill>
                  <a:srgbClr val="10103D"/>
                </a:solidFill>
                <a:latin typeface="Twentieth Century"/>
                <a:ea typeface="Twentieth Century"/>
                <a:cs typeface="Twentieth Century"/>
                <a:sym typeface="Twentieth Century"/>
              </a:rPr>
              <a:t>Insight</a:t>
            </a:r>
            <a:endParaRPr sz="2000" dirty="0">
              <a:solidFill>
                <a:srgbClr val="10103D"/>
              </a:solidFill>
              <a:latin typeface="Twentieth Century"/>
              <a:ea typeface="Twentieth Century"/>
              <a:cs typeface="Twentieth Century"/>
              <a:sym typeface="Twentieth Century"/>
            </a:endParaRPr>
          </a:p>
          <a:p>
            <a:pPr marL="171450" marR="0" lvl="0" indent="-171450" algn="ctr" rtl="0">
              <a:lnSpc>
                <a:spcPct val="120000"/>
              </a:lnSpc>
              <a:spcBef>
                <a:spcPts val="1000"/>
              </a:spcBef>
              <a:spcAft>
                <a:spcPts val="0"/>
              </a:spcAft>
              <a:buClr>
                <a:srgbClr val="10103D"/>
              </a:buClr>
              <a:buSzPts val="2500"/>
              <a:buFont typeface="Arial"/>
              <a:buChar char="•"/>
            </a:pPr>
            <a:r>
              <a:rPr lang="en-US" sz="2000" dirty="0" err="1">
                <a:solidFill>
                  <a:srgbClr val="10103D"/>
                </a:solidFill>
                <a:latin typeface="Twentieth Century"/>
                <a:ea typeface="Twentieth Century"/>
                <a:cs typeface="Twentieth Century"/>
                <a:sym typeface="Twentieth Century"/>
              </a:rPr>
              <a:t>Métrica</a:t>
            </a:r>
            <a:endParaRPr dirty="0">
              <a:solidFill>
                <a:srgbClr val="10103D"/>
              </a:solidFill>
            </a:endParaRPr>
          </a:p>
          <a:p>
            <a:pPr marL="171450" marR="0" lvl="0" indent="-171450" algn="ctr" rtl="0">
              <a:lnSpc>
                <a:spcPct val="120000"/>
              </a:lnSpc>
              <a:spcBef>
                <a:spcPts val="1000"/>
              </a:spcBef>
              <a:spcAft>
                <a:spcPts val="0"/>
              </a:spcAft>
              <a:buClr>
                <a:srgbClr val="10103D"/>
              </a:buClr>
              <a:buSzPts val="2500"/>
              <a:buFont typeface="Arial"/>
              <a:buChar char="•"/>
            </a:pPr>
            <a:r>
              <a:rPr lang="en-US" sz="2000" dirty="0" err="1">
                <a:solidFill>
                  <a:srgbClr val="10103D"/>
                </a:solidFill>
                <a:latin typeface="Twentieth Century"/>
                <a:ea typeface="Twentieth Century"/>
                <a:cs typeface="Twentieth Century"/>
                <a:sym typeface="Twentieth Century"/>
              </a:rPr>
              <a:t>Visualización</a:t>
            </a:r>
            <a:endParaRPr dirty="0">
              <a:solidFill>
                <a:srgbClr val="10103D"/>
              </a:solidFill>
            </a:endParaRPr>
          </a:p>
        </p:txBody>
      </p:sp>
      <p:sp>
        <p:nvSpPr>
          <p:cNvPr id="395" name="Google Shape;395;p9"/>
          <p:cNvSpPr txBox="1"/>
          <p:nvPr/>
        </p:nvSpPr>
        <p:spPr>
          <a:xfrm>
            <a:off x="1809750" y="2163384"/>
            <a:ext cx="85725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0103D"/>
                </a:solidFill>
                <a:latin typeface="Twentieth Century"/>
                <a:ea typeface="Twentieth Century"/>
                <a:cs typeface="Twentieth Century"/>
                <a:sym typeface="Twentieth Century"/>
              </a:rPr>
              <a:t>El </a:t>
            </a:r>
            <a:r>
              <a:rPr lang="en-US" sz="1800" dirty="0" err="1">
                <a:solidFill>
                  <a:srgbClr val="10103D"/>
                </a:solidFill>
                <a:latin typeface="Twentieth Century"/>
                <a:ea typeface="Twentieth Century"/>
                <a:cs typeface="Twentieth Century"/>
                <a:sym typeface="Twentieth Century"/>
              </a:rPr>
              <a:t>analista</a:t>
            </a:r>
            <a:r>
              <a:rPr lang="en-US" sz="1800" dirty="0">
                <a:solidFill>
                  <a:srgbClr val="10103D"/>
                </a:solidFill>
                <a:latin typeface="Twentieth Century"/>
                <a:ea typeface="Twentieth Century"/>
                <a:cs typeface="Twentieth Century"/>
                <a:sym typeface="Twentieth Century"/>
              </a:rPr>
              <a:t> de </a:t>
            </a:r>
            <a:r>
              <a:rPr lang="en-US" sz="1800" dirty="0" err="1">
                <a:solidFill>
                  <a:srgbClr val="10103D"/>
                </a:solidFill>
                <a:latin typeface="Twentieth Century"/>
                <a:ea typeface="Twentieth Century"/>
                <a:cs typeface="Twentieth Century"/>
                <a:sym typeface="Twentieth Century"/>
              </a:rPr>
              <a:t>datos</a:t>
            </a:r>
            <a:r>
              <a:rPr lang="en-US" sz="1800" dirty="0">
                <a:solidFill>
                  <a:srgbClr val="10103D"/>
                </a:solidFill>
                <a:latin typeface="Twentieth Century"/>
                <a:ea typeface="Twentieth Century"/>
                <a:cs typeface="Twentieth Century"/>
                <a:sym typeface="Twentieth Century"/>
              </a:rPr>
              <a:t> es la persona </a:t>
            </a:r>
            <a:r>
              <a:rPr lang="en-US" sz="1800" dirty="0" err="1">
                <a:solidFill>
                  <a:srgbClr val="10103D"/>
                </a:solidFill>
                <a:latin typeface="Twentieth Century"/>
                <a:ea typeface="Twentieth Century"/>
                <a:cs typeface="Twentieth Century"/>
                <a:sym typeface="Twentieth Century"/>
              </a:rPr>
              <a:t>encargada</a:t>
            </a:r>
            <a:r>
              <a:rPr lang="en-US" sz="1800" dirty="0">
                <a:solidFill>
                  <a:srgbClr val="10103D"/>
                </a:solidFill>
                <a:latin typeface="Twentieth Century"/>
                <a:ea typeface="Twentieth Century"/>
                <a:cs typeface="Twentieth Century"/>
                <a:sym typeface="Twentieth Century"/>
              </a:rPr>
              <a:t> de </a:t>
            </a:r>
            <a:r>
              <a:rPr lang="en-US" sz="1800" dirty="0" err="1">
                <a:solidFill>
                  <a:srgbClr val="10103D"/>
                </a:solidFill>
                <a:latin typeface="Twentieth Century"/>
                <a:ea typeface="Twentieth Century"/>
                <a:cs typeface="Twentieth Century"/>
                <a:sym typeface="Twentieth Century"/>
              </a:rPr>
              <a:t>recopilar</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filtrar</a:t>
            </a:r>
            <a:r>
              <a:rPr lang="en-US" sz="1800" dirty="0">
                <a:solidFill>
                  <a:srgbClr val="10103D"/>
                </a:solidFill>
                <a:latin typeface="Twentieth Century"/>
                <a:ea typeface="Twentieth Century"/>
                <a:cs typeface="Twentieth Century"/>
                <a:sym typeface="Twentieth Century"/>
              </a:rPr>
              <a:t> e </a:t>
            </a:r>
            <a:r>
              <a:rPr lang="en-US" sz="1800" dirty="0" err="1">
                <a:solidFill>
                  <a:srgbClr val="10103D"/>
                </a:solidFill>
                <a:latin typeface="Twentieth Century"/>
                <a:ea typeface="Twentieth Century"/>
                <a:cs typeface="Twentieth Century"/>
                <a:sym typeface="Twentieth Century"/>
              </a:rPr>
              <a:t>interpretar</a:t>
            </a:r>
            <a:r>
              <a:rPr lang="en-US" sz="1800" dirty="0">
                <a:solidFill>
                  <a:srgbClr val="10103D"/>
                </a:solidFill>
                <a:latin typeface="Twentieth Century"/>
                <a:ea typeface="Twentieth Century"/>
                <a:cs typeface="Twentieth Century"/>
                <a:sym typeface="Twentieth Century"/>
              </a:rPr>
              <a:t> bases de </a:t>
            </a:r>
            <a:r>
              <a:rPr lang="en-US" sz="1800" dirty="0" err="1">
                <a:solidFill>
                  <a:srgbClr val="10103D"/>
                </a:solidFill>
                <a:latin typeface="Twentieth Century"/>
                <a:ea typeface="Twentieth Century"/>
                <a:cs typeface="Twentieth Century"/>
                <a:sym typeface="Twentieth Century"/>
              </a:rPr>
              <a:t>datos</a:t>
            </a:r>
            <a:r>
              <a:rPr lang="en-US" sz="1800" dirty="0">
                <a:solidFill>
                  <a:srgbClr val="10103D"/>
                </a:solidFill>
                <a:latin typeface="Twentieth Century"/>
                <a:ea typeface="Twentieth Century"/>
                <a:cs typeface="Twentieth Century"/>
                <a:sym typeface="Twentieth Century"/>
              </a:rPr>
              <a:t> para </a:t>
            </a:r>
            <a:r>
              <a:rPr lang="en-US" sz="1800" dirty="0" err="1">
                <a:solidFill>
                  <a:srgbClr val="10103D"/>
                </a:solidFill>
                <a:latin typeface="Twentieth Century"/>
                <a:ea typeface="Twentieth Century"/>
                <a:cs typeface="Twentieth Century"/>
                <a:sym typeface="Twentieth Century"/>
              </a:rPr>
              <a:t>ayudar</a:t>
            </a:r>
            <a:r>
              <a:rPr lang="en-US" sz="1800" dirty="0">
                <a:solidFill>
                  <a:srgbClr val="10103D"/>
                </a:solidFill>
                <a:latin typeface="Twentieth Century"/>
                <a:ea typeface="Twentieth Century"/>
                <a:cs typeface="Twentieth Century"/>
                <a:sym typeface="Twentieth Century"/>
              </a:rPr>
              <a:t> a que las </a:t>
            </a:r>
            <a:r>
              <a:rPr lang="en-US" sz="1800" dirty="0" err="1">
                <a:solidFill>
                  <a:srgbClr val="10103D"/>
                </a:solidFill>
                <a:latin typeface="Twentieth Century"/>
                <a:ea typeface="Twentieth Century"/>
                <a:cs typeface="Twentieth Century"/>
                <a:sym typeface="Twentieth Century"/>
              </a:rPr>
              <a:t>empresas</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tomen</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decisiones</a:t>
            </a:r>
            <a:r>
              <a:rPr lang="en-US" sz="1800" dirty="0">
                <a:solidFill>
                  <a:srgbClr val="10103D"/>
                </a:solidFill>
                <a:latin typeface="Twentieth Century"/>
                <a:ea typeface="Twentieth Century"/>
                <a:cs typeface="Twentieth Century"/>
                <a:sym typeface="Twentieth Century"/>
              </a:rPr>
              <a:t>. Vale </a:t>
            </a:r>
            <a:r>
              <a:rPr lang="en-US" sz="1800" dirty="0" err="1">
                <a:solidFill>
                  <a:srgbClr val="10103D"/>
                </a:solidFill>
                <a:latin typeface="Twentieth Century"/>
                <a:ea typeface="Twentieth Century"/>
                <a:cs typeface="Twentieth Century"/>
                <a:sym typeface="Twentieth Century"/>
              </a:rPr>
              <a:t>destacar</a:t>
            </a:r>
            <a:r>
              <a:rPr lang="en-US" sz="1800" dirty="0">
                <a:solidFill>
                  <a:srgbClr val="10103D"/>
                </a:solidFill>
                <a:latin typeface="Twentieth Century"/>
                <a:ea typeface="Twentieth Century"/>
                <a:cs typeface="Twentieth Century"/>
                <a:sym typeface="Twentieth Century"/>
              </a:rPr>
              <a:t> que un </a:t>
            </a:r>
            <a:r>
              <a:rPr lang="en-US" sz="1800" dirty="0" err="1">
                <a:solidFill>
                  <a:srgbClr val="10103D"/>
                </a:solidFill>
                <a:latin typeface="Twentieth Century"/>
                <a:ea typeface="Twentieth Century"/>
                <a:cs typeface="Twentieth Century"/>
                <a:sym typeface="Twentieth Century"/>
              </a:rPr>
              <a:t>analista</a:t>
            </a:r>
            <a:r>
              <a:rPr lang="en-US" sz="1800" dirty="0">
                <a:solidFill>
                  <a:srgbClr val="10103D"/>
                </a:solidFill>
                <a:latin typeface="Twentieth Century"/>
                <a:ea typeface="Twentieth Century"/>
                <a:cs typeface="Twentieth Century"/>
                <a:sym typeface="Twentieth Century"/>
              </a:rPr>
              <a:t> de </a:t>
            </a:r>
            <a:r>
              <a:rPr lang="en-US" sz="1800" dirty="0" err="1">
                <a:solidFill>
                  <a:srgbClr val="10103D"/>
                </a:solidFill>
                <a:latin typeface="Twentieth Century"/>
                <a:ea typeface="Twentieth Century"/>
                <a:cs typeface="Twentieth Century"/>
                <a:sym typeface="Twentieth Century"/>
              </a:rPr>
              <a:t>datos</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puede</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trabajar</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en</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prácticamente</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cualquier</a:t>
            </a:r>
            <a:r>
              <a:rPr lang="en-US" sz="1800" dirty="0">
                <a:solidFill>
                  <a:srgbClr val="10103D"/>
                </a:solidFill>
                <a:latin typeface="Twentieth Century"/>
                <a:ea typeface="Twentieth Century"/>
                <a:cs typeface="Twentieth Century"/>
                <a:sym typeface="Twentieth Century"/>
              </a:rPr>
              <a:t> sector, dentro de los que se </a:t>
            </a:r>
            <a:r>
              <a:rPr lang="en-US" sz="1800" dirty="0" err="1">
                <a:solidFill>
                  <a:srgbClr val="10103D"/>
                </a:solidFill>
                <a:latin typeface="Twentieth Century"/>
                <a:ea typeface="Twentieth Century"/>
                <a:cs typeface="Twentieth Century"/>
                <a:sym typeface="Twentieth Century"/>
              </a:rPr>
              <a:t>encuentran</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el</a:t>
            </a:r>
            <a:r>
              <a:rPr lang="en-US" sz="1800" dirty="0">
                <a:solidFill>
                  <a:srgbClr val="10103D"/>
                </a:solidFill>
                <a:latin typeface="Twentieth Century"/>
                <a:ea typeface="Twentieth Century"/>
                <a:cs typeface="Twentieth Century"/>
                <a:sym typeface="Twentieth Century"/>
              </a:rPr>
              <a:t> sector </a:t>
            </a:r>
            <a:r>
              <a:rPr lang="en-US" sz="1800" dirty="0" err="1">
                <a:solidFill>
                  <a:srgbClr val="10103D"/>
                </a:solidFill>
                <a:latin typeface="Twentieth Century"/>
                <a:ea typeface="Twentieth Century"/>
                <a:cs typeface="Twentieth Century"/>
                <a:sym typeface="Twentieth Century"/>
              </a:rPr>
              <a:t>médico</a:t>
            </a:r>
            <a:r>
              <a:rPr lang="en-US" sz="1800" dirty="0">
                <a:solidFill>
                  <a:srgbClr val="10103D"/>
                </a:solidFill>
                <a:latin typeface="Twentieth Century"/>
                <a:ea typeface="Twentieth Century"/>
                <a:cs typeface="Twentieth Century"/>
                <a:sym typeface="Twentieth Century"/>
              </a:rPr>
              <a:t>, las </a:t>
            </a:r>
            <a:r>
              <a:rPr lang="en-US" sz="1800" dirty="0" err="1">
                <a:solidFill>
                  <a:srgbClr val="10103D"/>
                </a:solidFill>
                <a:latin typeface="Twentieth Century"/>
                <a:ea typeface="Twentieth Century"/>
                <a:cs typeface="Twentieth Century"/>
                <a:sym typeface="Twentieth Century"/>
              </a:rPr>
              <a:t>finanzas</a:t>
            </a:r>
            <a:r>
              <a:rPr lang="en-US" sz="1800" dirty="0">
                <a:solidFill>
                  <a:srgbClr val="10103D"/>
                </a:solidFill>
                <a:latin typeface="Twentieth Century"/>
                <a:ea typeface="Twentieth Century"/>
                <a:cs typeface="Twentieth Century"/>
                <a:sym typeface="Twentieth Century"/>
              </a:rPr>
              <a:t>, los </a:t>
            </a:r>
            <a:r>
              <a:rPr lang="en-US" sz="1800" dirty="0" err="1">
                <a:solidFill>
                  <a:srgbClr val="10103D"/>
                </a:solidFill>
                <a:latin typeface="Twentieth Century"/>
                <a:ea typeface="Twentieth Century"/>
                <a:cs typeface="Twentieth Century"/>
                <a:sym typeface="Twentieth Century"/>
              </a:rPr>
              <a:t>negocios</a:t>
            </a:r>
            <a:r>
              <a:rPr lang="en-US" sz="1800" dirty="0">
                <a:solidFill>
                  <a:srgbClr val="10103D"/>
                </a:solidFill>
                <a:latin typeface="Twentieth Century"/>
                <a:ea typeface="Twentieth Century"/>
                <a:cs typeface="Twentieth Century"/>
                <a:sym typeface="Twentieth Century"/>
              </a:rPr>
              <a:t>, e </a:t>
            </a:r>
            <a:r>
              <a:rPr lang="en-US" sz="1800" dirty="0" err="1">
                <a:solidFill>
                  <a:srgbClr val="10103D"/>
                </a:solidFill>
                <a:latin typeface="Twentieth Century"/>
                <a:ea typeface="Twentieth Century"/>
                <a:cs typeface="Twentieth Century"/>
                <a:sym typeface="Twentieth Century"/>
              </a:rPr>
              <a:t>incluso</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puede</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participar</a:t>
            </a:r>
            <a:r>
              <a:rPr lang="en-US" sz="1800" dirty="0">
                <a:solidFill>
                  <a:srgbClr val="10103D"/>
                </a:solidFill>
                <a:latin typeface="Twentieth Century"/>
                <a:ea typeface="Twentieth Century"/>
                <a:cs typeface="Twentieth Century"/>
                <a:sym typeface="Twentieth Century"/>
              </a:rPr>
              <a:t> del </a:t>
            </a:r>
            <a:r>
              <a:rPr lang="en-US" sz="1800" dirty="0" err="1">
                <a:solidFill>
                  <a:srgbClr val="10103D"/>
                </a:solidFill>
                <a:latin typeface="Twentieth Century"/>
                <a:ea typeface="Twentieth Century"/>
                <a:cs typeface="Twentieth Century"/>
                <a:sym typeface="Twentieth Century"/>
              </a:rPr>
              <a:t>análisis</a:t>
            </a:r>
            <a:r>
              <a:rPr lang="en-US" sz="1800" dirty="0">
                <a:solidFill>
                  <a:srgbClr val="10103D"/>
                </a:solidFill>
                <a:latin typeface="Twentieth Century"/>
                <a:ea typeface="Twentieth Century"/>
                <a:cs typeface="Twentieth Century"/>
                <a:sym typeface="Twentieth Century"/>
              </a:rPr>
              <a:t> de </a:t>
            </a:r>
            <a:r>
              <a:rPr lang="en-US" sz="1800" dirty="0" err="1">
                <a:solidFill>
                  <a:srgbClr val="10103D"/>
                </a:solidFill>
                <a:latin typeface="Twentieth Century"/>
                <a:ea typeface="Twentieth Century"/>
                <a:cs typeface="Twentieth Century"/>
                <a:sym typeface="Twentieth Century"/>
              </a:rPr>
              <a:t>datos</a:t>
            </a:r>
            <a:r>
              <a:rPr lang="en-US" sz="1800" dirty="0">
                <a:solidFill>
                  <a:srgbClr val="10103D"/>
                </a:solidFill>
                <a:latin typeface="Twentieth Century"/>
                <a:ea typeface="Twentieth Century"/>
                <a:cs typeface="Twentieth Century"/>
                <a:sym typeface="Twentieth Century"/>
              </a:rPr>
              <a:t> y </a:t>
            </a:r>
            <a:r>
              <a:rPr lang="en-US" sz="1800" dirty="0" err="1">
                <a:solidFill>
                  <a:srgbClr val="10103D"/>
                </a:solidFill>
                <a:latin typeface="Twentieth Century"/>
                <a:ea typeface="Twentieth Century"/>
                <a:cs typeface="Twentieth Century"/>
                <a:sym typeface="Twentieth Century"/>
              </a:rPr>
              <a:t>estadísticas</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en</a:t>
            </a:r>
            <a:r>
              <a:rPr lang="en-US" sz="1800" dirty="0">
                <a:solidFill>
                  <a:srgbClr val="10103D"/>
                </a:solidFill>
                <a:latin typeface="Twentieth Century"/>
                <a:ea typeface="Twentieth Century"/>
                <a:cs typeface="Twentieth Century"/>
                <a:sym typeface="Twentieth Century"/>
              </a:rPr>
              <a:t> </a:t>
            </a:r>
            <a:r>
              <a:rPr lang="en-US" sz="1800" dirty="0" err="1">
                <a:solidFill>
                  <a:srgbClr val="10103D"/>
                </a:solidFill>
                <a:latin typeface="Twentieth Century"/>
                <a:ea typeface="Twentieth Century"/>
                <a:cs typeface="Twentieth Century"/>
                <a:sym typeface="Twentieth Century"/>
              </a:rPr>
              <a:t>el</a:t>
            </a:r>
            <a:r>
              <a:rPr lang="en-US" sz="1800" dirty="0">
                <a:solidFill>
                  <a:srgbClr val="10103D"/>
                </a:solidFill>
                <a:latin typeface="Twentieth Century"/>
                <a:ea typeface="Twentieth Century"/>
                <a:cs typeface="Twentieth Century"/>
                <a:sym typeface="Twentieth Century"/>
              </a:rPr>
              <a:t> sector </a:t>
            </a:r>
            <a:r>
              <a:rPr lang="en-US" sz="1800" dirty="0" err="1">
                <a:solidFill>
                  <a:srgbClr val="10103D"/>
                </a:solidFill>
                <a:latin typeface="Twentieth Century"/>
                <a:ea typeface="Twentieth Century"/>
                <a:cs typeface="Twentieth Century"/>
                <a:sym typeface="Twentieth Century"/>
              </a:rPr>
              <a:t>médico</a:t>
            </a:r>
            <a:r>
              <a:rPr lang="en-US" sz="1800" dirty="0">
                <a:solidFill>
                  <a:srgbClr val="10103D"/>
                </a:solidFill>
                <a:latin typeface="Twentieth Century"/>
                <a:ea typeface="Twentieth Century"/>
                <a:cs typeface="Twentieth Century"/>
                <a:sym typeface="Twentieth Century"/>
              </a:rPr>
              <a:t>.</a:t>
            </a:r>
            <a:endParaRPr dirty="0">
              <a:solidFill>
                <a:srgbClr val="10103D"/>
              </a:solidFil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0"/>
          <p:cNvSpPr txBox="1"/>
          <p:nvPr/>
        </p:nvSpPr>
        <p:spPr>
          <a:xfrm>
            <a:off x="1587500" y="368198"/>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 QUÉ HACE UN </a:t>
            </a:r>
            <a:r>
              <a:rPr lang="en-US" sz="4800" dirty="0">
                <a:solidFill>
                  <a:srgbClr val="00AAB2"/>
                </a:solidFill>
                <a:latin typeface="Twentieth Century"/>
                <a:ea typeface="Twentieth Century"/>
                <a:cs typeface="Twentieth Century"/>
                <a:sym typeface="Twentieth Century"/>
              </a:rPr>
              <a:t>ANALISTA DE DATOS</a:t>
            </a:r>
            <a:r>
              <a:rPr lang="en-US" sz="4800" dirty="0">
                <a:solidFill>
                  <a:srgbClr val="10103D"/>
                </a:solidFill>
                <a:latin typeface="Twentieth Century"/>
                <a:ea typeface="Twentieth Century"/>
                <a:cs typeface="Twentieth Century"/>
                <a:sym typeface="Twentieth Century"/>
              </a:rPr>
              <a:t>?</a:t>
            </a:r>
            <a:endParaRPr sz="4424" dirty="0">
              <a:solidFill>
                <a:srgbClr val="10103D"/>
              </a:solidFill>
              <a:latin typeface="Twentieth Century"/>
              <a:ea typeface="Twentieth Century"/>
              <a:cs typeface="Twentieth Century"/>
              <a:sym typeface="Twentieth Century"/>
            </a:endParaRPr>
          </a:p>
        </p:txBody>
      </p:sp>
      <p:sp>
        <p:nvSpPr>
          <p:cNvPr id="401" name="Google Shape;401;p10"/>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02" name="Google Shape;402;p10"/>
          <p:cNvSpPr txBox="1"/>
          <p:nvPr/>
        </p:nvSpPr>
        <p:spPr>
          <a:xfrm>
            <a:off x="1905000" y="2303084"/>
            <a:ext cx="8572500"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rgbClr val="10103D"/>
                </a:solidFill>
                <a:latin typeface="Twentieth Century"/>
                <a:ea typeface="Twentieth Century"/>
                <a:cs typeface="Twentieth Century"/>
                <a:sym typeface="Twentieth Century"/>
              </a:rPr>
              <a:t>El </a:t>
            </a:r>
            <a:r>
              <a:rPr lang="en-US" sz="2400" dirty="0" err="1">
                <a:solidFill>
                  <a:srgbClr val="10103D"/>
                </a:solidFill>
                <a:latin typeface="Twentieth Century"/>
                <a:ea typeface="Twentieth Century"/>
                <a:cs typeface="Twentieth Century"/>
                <a:sym typeface="Twentieth Century"/>
              </a:rPr>
              <a:t>analista</a:t>
            </a:r>
            <a:r>
              <a:rPr lang="en-US" sz="2400" dirty="0">
                <a:solidFill>
                  <a:srgbClr val="10103D"/>
                </a:solidFill>
                <a:latin typeface="Twentieth Century"/>
                <a:ea typeface="Twentieth Century"/>
                <a:cs typeface="Twentieth Century"/>
                <a:sym typeface="Twentieth Century"/>
              </a:rPr>
              <a:t> de </a:t>
            </a:r>
            <a:r>
              <a:rPr lang="en-US" sz="2400" dirty="0" err="1">
                <a:solidFill>
                  <a:srgbClr val="10103D"/>
                </a:solidFill>
                <a:latin typeface="Twentieth Century"/>
                <a:ea typeface="Twentieth Century"/>
                <a:cs typeface="Twentieth Century"/>
                <a:sym typeface="Twentieth Century"/>
              </a:rPr>
              <a:t>datos</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trabaja</a:t>
            </a:r>
            <a:r>
              <a:rPr lang="en-US" sz="2400" dirty="0">
                <a:solidFill>
                  <a:srgbClr val="10103D"/>
                </a:solidFill>
                <a:latin typeface="Twentieth Century"/>
                <a:ea typeface="Twentieth Century"/>
                <a:cs typeface="Twentieth Century"/>
                <a:sym typeface="Twentieth Century"/>
              </a:rPr>
              <a:t> con matrices de </a:t>
            </a:r>
            <a:r>
              <a:rPr lang="en-US" sz="2400" dirty="0" err="1">
                <a:solidFill>
                  <a:srgbClr val="10103D"/>
                </a:solidFill>
                <a:latin typeface="Twentieth Century"/>
                <a:ea typeface="Twentieth Century"/>
                <a:cs typeface="Twentieth Century"/>
                <a:sym typeface="Twentieth Century"/>
              </a:rPr>
              <a:t>información</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realizando</a:t>
            </a:r>
            <a:r>
              <a:rPr lang="en-US" sz="2400" dirty="0">
                <a:solidFill>
                  <a:srgbClr val="10103D"/>
                </a:solidFill>
                <a:latin typeface="Twentieth Century"/>
                <a:ea typeface="Twentieth Century"/>
                <a:cs typeface="Twentieth Century"/>
                <a:sym typeface="Twentieth Century"/>
              </a:rPr>
              <a:t> </a:t>
            </a:r>
            <a:r>
              <a:rPr lang="en-US" sz="2400" dirty="0" err="1">
                <a:solidFill>
                  <a:srgbClr val="10103D"/>
                </a:solidFill>
                <a:latin typeface="Twentieth Century"/>
                <a:ea typeface="Twentieth Century"/>
                <a:cs typeface="Twentieth Century"/>
                <a:sym typeface="Twentieth Century"/>
              </a:rPr>
              <a:t>todo</a:t>
            </a:r>
            <a:r>
              <a:rPr lang="en-US" sz="2400" dirty="0">
                <a:solidFill>
                  <a:srgbClr val="10103D"/>
                </a:solidFill>
                <a:latin typeface="Twentieth Century"/>
                <a:ea typeface="Twentieth Century"/>
                <a:cs typeface="Twentieth Century"/>
                <a:sym typeface="Twentieth Century"/>
              </a:rPr>
              <a:t> un conjunto de </a:t>
            </a:r>
            <a:r>
              <a:rPr lang="en-US" sz="2400" dirty="0" err="1">
                <a:solidFill>
                  <a:srgbClr val="10103D"/>
                </a:solidFill>
                <a:latin typeface="Twentieth Century"/>
                <a:ea typeface="Twentieth Century"/>
                <a:cs typeface="Twentieth Century"/>
                <a:sym typeface="Twentieth Century"/>
              </a:rPr>
              <a:t>funciones</a:t>
            </a:r>
            <a:r>
              <a:rPr lang="en-US" sz="2400" dirty="0">
                <a:solidFill>
                  <a:srgbClr val="10103D"/>
                </a:solidFill>
                <a:latin typeface="Twentieth Century"/>
                <a:ea typeface="Twentieth Century"/>
                <a:cs typeface="Twentieth Century"/>
                <a:sym typeface="Twentieth Century"/>
              </a:rPr>
              <a:t> de forma </a:t>
            </a:r>
            <a:r>
              <a:rPr lang="en-US" sz="2400" dirty="0" err="1">
                <a:solidFill>
                  <a:srgbClr val="10103D"/>
                </a:solidFill>
                <a:latin typeface="Twentieth Century"/>
                <a:ea typeface="Twentieth Century"/>
                <a:cs typeface="Twentieth Century"/>
                <a:sym typeface="Twentieth Century"/>
              </a:rPr>
              <a:t>independiente</a:t>
            </a:r>
            <a:r>
              <a:rPr lang="en-US" sz="2400" dirty="0">
                <a:solidFill>
                  <a:srgbClr val="10103D"/>
                </a:solidFill>
                <a:latin typeface="Twentieth Century"/>
                <a:ea typeface="Twentieth Century"/>
                <a:cs typeface="Twentieth Century"/>
                <a:sym typeface="Twentieth Century"/>
              </a:rPr>
              <a:t>:</a:t>
            </a:r>
            <a:endParaRPr dirty="0"/>
          </a:p>
          <a:p>
            <a:pPr marL="457200" marR="0" lvl="1" indent="0" algn="just" rtl="0">
              <a:spcBef>
                <a:spcPts val="0"/>
              </a:spcBef>
              <a:spcAft>
                <a:spcPts val="0"/>
              </a:spcAft>
              <a:buNone/>
            </a:pPr>
            <a:r>
              <a:rPr lang="en-US" sz="2400" b="0" i="0" u="none" strike="noStrike" cap="none" dirty="0">
                <a:solidFill>
                  <a:srgbClr val="10103D"/>
                </a:solidFill>
                <a:latin typeface="Twentieth Century"/>
                <a:ea typeface="Twentieth Century"/>
                <a:cs typeface="Twentieth Century"/>
                <a:sym typeface="Twentieth Century"/>
              </a:rPr>
              <a:t>• La </a:t>
            </a:r>
            <a:r>
              <a:rPr lang="en-US" sz="2400" b="0" i="0" u="none" strike="noStrike" cap="none" dirty="0" err="1">
                <a:solidFill>
                  <a:srgbClr val="10103D"/>
                </a:solidFill>
                <a:latin typeface="Twentieth Century"/>
                <a:ea typeface="Twentieth Century"/>
                <a:cs typeface="Twentieth Century"/>
                <a:sym typeface="Twentieth Century"/>
              </a:rPr>
              <a:t>preparación</a:t>
            </a:r>
            <a:r>
              <a:rPr lang="en-US" sz="2400" b="0" i="0" u="none" strike="noStrike" cap="none" dirty="0">
                <a:solidFill>
                  <a:srgbClr val="10103D"/>
                </a:solidFill>
                <a:latin typeface="Twentieth Century"/>
                <a:ea typeface="Twentieth Century"/>
                <a:cs typeface="Twentieth Century"/>
                <a:sym typeface="Twentieth Century"/>
              </a:rPr>
              <a:t> de los </a:t>
            </a:r>
            <a:r>
              <a:rPr lang="en-US" sz="2400" b="0" i="0" u="none" strike="noStrike" cap="none" dirty="0" err="1">
                <a:solidFill>
                  <a:srgbClr val="10103D"/>
                </a:solidFill>
                <a:latin typeface="Twentieth Century"/>
                <a:ea typeface="Twentieth Century"/>
                <a:cs typeface="Twentieth Century"/>
                <a:sym typeface="Twentieth Century"/>
              </a:rPr>
              <a:t>datos</a:t>
            </a:r>
            <a:r>
              <a:rPr lang="en-US" sz="2400" b="0" i="0" u="none" strike="noStrike" cap="none" dirty="0">
                <a:solidFill>
                  <a:srgbClr val="10103D"/>
                </a:solidFill>
                <a:latin typeface="Twentieth Century"/>
                <a:ea typeface="Twentieth Century"/>
                <a:cs typeface="Twentieth Century"/>
                <a:sym typeface="Twentieth Century"/>
              </a:rPr>
              <a:t> para </a:t>
            </a:r>
            <a:r>
              <a:rPr lang="en-US" sz="2400" b="0" i="0" u="none" strike="noStrike" cap="none" dirty="0" err="1">
                <a:solidFill>
                  <a:srgbClr val="10103D"/>
                </a:solidFill>
                <a:latin typeface="Twentieth Century"/>
                <a:ea typeface="Twentieth Century"/>
                <a:cs typeface="Twentieth Century"/>
                <a:sym typeface="Twentieth Century"/>
              </a:rPr>
              <a:t>el</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análisis</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muestreo</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limpieza</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clasificación</a:t>
            </a:r>
            <a:r>
              <a:rPr lang="en-US" sz="2400" b="0" i="0" u="none" strike="noStrike" cap="none" dirty="0">
                <a:solidFill>
                  <a:srgbClr val="10103D"/>
                </a:solidFill>
                <a:latin typeface="Twentieth Century"/>
                <a:ea typeface="Twentieth Century"/>
                <a:cs typeface="Twentieth Century"/>
                <a:sym typeface="Twentieth Century"/>
              </a:rPr>
              <a:t>).</a:t>
            </a:r>
            <a:endParaRPr dirty="0"/>
          </a:p>
          <a:p>
            <a:pPr marL="457200" marR="0" lvl="1" indent="0" algn="just" rtl="0">
              <a:spcBef>
                <a:spcPts val="0"/>
              </a:spcBef>
              <a:spcAft>
                <a:spcPts val="0"/>
              </a:spcAft>
              <a:buNone/>
            </a:pPr>
            <a:r>
              <a:rPr lang="en-US" sz="2400" b="0" i="0" u="none" strike="noStrike" cap="none" dirty="0">
                <a:solidFill>
                  <a:srgbClr val="10103D"/>
                </a:solidFill>
                <a:latin typeface="Twentieth Century"/>
                <a:ea typeface="Twentieth Century"/>
                <a:cs typeface="Twentieth Century"/>
                <a:sym typeface="Twentieth Century"/>
              </a:rPr>
              <a:t>• La </a:t>
            </a:r>
            <a:r>
              <a:rPr lang="en-US" sz="2400" b="0" i="0" u="none" strike="noStrike" cap="none" dirty="0" err="1">
                <a:solidFill>
                  <a:srgbClr val="10103D"/>
                </a:solidFill>
                <a:latin typeface="Twentieth Century"/>
                <a:ea typeface="Twentieth Century"/>
                <a:cs typeface="Twentieth Century"/>
                <a:sym typeface="Twentieth Century"/>
              </a:rPr>
              <a:t>búsqueda</a:t>
            </a:r>
            <a:r>
              <a:rPr lang="en-US" sz="2400" b="0" i="0" u="none" strike="noStrike" cap="none" dirty="0">
                <a:solidFill>
                  <a:srgbClr val="10103D"/>
                </a:solidFill>
                <a:latin typeface="Twentieth Century"/>
                <a:ea typeface="Twentieth Century"/>
                <a:cs typeface="Twentieth Century"/>
                <a:sym typeface="Twentieth Century"/>
              </a:rPr>
              <a:t> de </a:t>
            </a:r>
            <a:r>
              <a:rPr lang="en-US" sz="2400" b="0" i="0" u="none" strike="noStrike" cap="none" dirty="0" err="1">
                <a:solidFill>
                  <a:srgbClr val="10103D"/>
                </a:solidFill>
                <a:latin typeface="Twentieth Century"/>
                <a:ea typeface="Twentieth Century"/>
                <a:cs typeface="Twentieth Century"/>
                <a:sym typeface="Twentieth Century"/>
              </a:rPr>
              <a:t>patrones</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en</a:t>
            </a:r>
            <a:r>
              <a:rPr lang="en-US" sz="2400" b="0" i="0" u="none" strike="noStrike" cap="none" dirty="0">
                <a:solidFill>
                  <a:srgbClr val="10103D"/>
                </a:solidFill>
                <a:latin typeface="Twentieth Century"/>
                <a:ea typeface="Twentieth Century"/>
                <a:cs typeface="Twentieth Century"/>
                <a:sym typeface="Twentieth Century"/>
              </a:rPr>
              <a:t> conjuntos de </a:t>
            </a:r>
            <a:r>
              <a:rPr lang="en-US" sz="2400" b="0" i="0" u="none" strike="noStrike" cap="none" dirty="0" err="1">
                <a:solidFill>
                  <a:srgbClr val="10103D"/>
                </a:solidFill>
                <a:latin typeface="Twentieth Century"/>
                <a:ea typeface="Twentieth Century"/>
                <a:cs typeface="Twentieth Century"/>
                <a:sym typeface="Twentieth Century"/>
              </a:rPr>
              <a:t>información</a:t>
            </a:r>
            <a:r>
              <a:rPr lang="en-US" sz="2400" b="0" i="0" u="none" strike="noStrike" cap="none" dirty="0">
                <a:solidFill>
                  <a:srgbClr val="10103D"/>
                </a:solidFill>
                <a:latin typeface="Twentieth Century"/>
                <a:ea typeface="Twentieth Century"/>
                <a:cs typeface="Twentieth Century"/>
                <a:sym typeface="Twentieth Century"/>
              </a:rPr>
              <a:t>.</a:t>
            </a:r>
            <a:endParaRPr dirty="0"/>
          </a:p>
          <a:p>
            <a:pPr marL="457200" marR="0" lvl="1" indent="0" algn="just" rtl="0">
              <a:spcBef>
                <a:spcPts val="0"/>
              </a:spcBef>
              <a:spcAft>
                <a:spcPts val="0"/>
              </a:spcAft>
              <a:buNone/>
            </a:pPr>
            <a:r>
              <a:rPr lang="en-US" sz="2400" b="0" i="0" u="none" strike="noStrike" cap="none" dirty="0">
                <a:solidFill>
                  <a:srgbClr val="10103D"/>
                </a:solidFill>
                <a:latin typeface="Twentieth Century"/>
                <a:ea typeface="Twentieth Century"/>
                <a:cs typeface="Twentieth Century"/>
                <a:sym typeface="Twentieth Century"/>
              </a:rPr>
              <a:t>• La </a:t>
            </a:r>
            <a:r>
              <a:rPr lang="en-US" sz="2400" b="0" i="0" u="none" strike="noStrike" cap="none" dirty="0" err="1">
                <a:solidFill>
                  <a:srgbClr val="10103D"/>
                </a:solidFill>
                <a:latin typeface="Twentieth Century"/>
                <a:ea typeface="Twentieth Century"/>
                <a:cs typeface="Twentieth Century"/>
                <a:sym typeface="Twentieth Century"/>
              </a:rPr>
              <a:t>visualización</a:t>
            </a:r>
            <a:r>
              <a:rPr lang="en-US" sz="2400" b="0" i="0" u="none" strike="noStrike" cap="none" dirty="0">
                <a:solidFill>
                  <a:srgbClr val="10103D"/>
                </a:solidFill>
                <a:latin typeface="Twentieth Century"/>
                <a:ea typeface="Twentieth Century"/>
                <a:cs typeface="Twentieth Century"/>
                <a:sym typeface="Twentieth Century"/>
              </a:rPr>
              <a:t> de los </a:t>
            </a:r>
            <a:r>
              <a:rPr lang="en-US" sz="2400" b="0" i="0" u="none" strike="noStrike" cap="none" dirty="0" err="1">
                <a:solidFill>
                  <a:srgbClr val="10103D"/>
                </a:solidFill>
                <a:latin typeface="Twentieth Century"/>
                <a:ea typeface="Twentieth Century"/>
                <a:cs typeface="Twentieth Century"/>
                <a:sym typeface="Twentieth Century"/>
              </a:rPr>
              <a:t>datos</a:t>
            </a:r>
            <a:r>
              <a:rPr lang="en-US" sz="2400" b="0" i="0" u="none" strike="noStrike" cap="none" dirty="0">
                <a:solidFill>
                  <a:srgbClr val="10103D"/>
                </a:solidFill>
                <a:latin typeface="Twentieth Century"/>
                <a:ea typeface="Twentieth Century"/>
                <a:cs typeface="Twentieth Century"/>
                <a:sym typeface="Twentieth Century"/>
              </a:rPr>
              <a:t> para </a:t>
            </a:r>
            <a:r>
              <a:rPr lang="en-US" sz="2400" b="0" i="0" u="none" strike="noStrike" cap="none" dirty="0" err="1">
                <a:solidFill>
                  <a:srgbClr val="10103D"/>
                </a:solidFill>
                <a:latin typeface="Twentieth Century"/>
                <a:ea typeface="Twentieth Century"/>
                <a:cs typeface="Twentieth Century"/>
                <a:sym typeface="Twentieth Century"/>
              </a:rPr>
              <a:t>comprender</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rápidamente</a:t>
            </a:r>
            <a:r>
              <a:rPr lang="en-US" sz="2400" b="0" i="0" u="none" strike="noStrike" cap="none" dirty="0">
                <a:solidFill>
                  <a:srgbClr val="10103D"/>
                </a:solidFill>
                <a:latin typeface="Twentieth Century"/>
                <a:ea typeface="Twentieth Century"/>
                <a:cs typeface="Twentieth Century"/>
                <a:sym typeface="Twentieth Century"/>
              </a:rPr>
              <a:t> los </a:t>
            </a:r>
            <a:r>
              <a:rPr lang="en-US" sz="2400" b="0" i="0" u="none" strike="noStrike" cap="none" dirty="0" err="1">
                <a:solidFill>
                  <a:srgbClr val="10103D"/>
                </a:solidFill>
                <a:latin typeface="Twentieth Century"/>
                <a:ea typeface="Twentieth Century"/>
                <a:cs typeface="Twentieth Century"/>
                <a:sym typeface="Twentieth Century"/>
              </a:rPr>
              <a:t>resultados</a:t>
            </a:r>
            <a:endParaRPr dirty="0"/>
          </a:p>
          <a:p>
            <a:pPr marL="457200" marR="0" lvl="1" indent="0" algn="just" rtl="0">
              <a:spcBef>
                <a:spcPts val="0"/>
              </a:spcBef>
              <a:spcAft>
                <a:spcPts val="0"/>
              </a:spcAft>
              <a:buNone/>
            </a:pPr>
            <a:r>
              <a:rPr lang="en-US" sz="2400" b="0" i="0" u="none" strike="noStrike" cap="none" dirty="0" err="1">
                <a:solidFill>
                  <a:srgbClr val="10103D"/>
                </a:solidFill>
                <a:latin typeface="Twentieth Century"/>
                <a:ea typeface="Twentieth Century"/>
                <a:cs typeface="Twentieth Century"/>
                <a:sym typeface="Twentieth Century"/>
              </a:rPr>
              <a:t>actuales</a:t>
            </a:r>
            <a:r>
              <a:rPr lang="en-US" sz="2400" b="0" i="0" u="none" strike="noStrike" cap="none" dirty="0">
                <a:solidFill>
                  <a:srgbClr val="10103D"/>
                </a:solidFill>
                <a:latin typeface="Twentieth Century"/>
                <a:ea typeface="Twentieth Century"/>
                <a:cs typeface="Twentieth Century"/>
                <a:sym typeface="Twentieth Century"/>
              </a:rPr>
              <a:t> y las </a:t>
            </a:r>
            <a:r>
              <a:rPr lang="en-US" sz="2400" b="0" i="0" u="none" strike="noStrike" cap="none" dirty="0" err="1">
                <a:solidFill>
                  <a:srgbClr val="10103D"/>
                </a:solidFill>
                <a:latin typeface="Twentieth Century"/>
                <a:ea typeface="Twentieth Century"/>
                <a:cs typeface="Twentieth Century"/>
                <a:sym typeface="Twentieth Century"/>
              </a:rPr>
              <a:t>tendencias</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futuras</a:t>
            </a:r>
            <a:r>
              <a:rPr lang="en-US" sz="2400" b="0" i="0" u="none" strike="noStrike" cap="none" dirty="0">
                <a:solidFill>
                  <a:srgbClr val="10103D"/>
                </a:solidFill>
                <a:latin typeface="Twentieth Century"/>
                <a:ea typeface="Twentieth Century"/>
                <a:cs typeface="Twentieth Century"/>
                <a:sym typeface="Twentieth Century"/>
              </a:rPr>
              <a:t>.</a:t>
            </a:r>
            <a:endParaRPr dirty="0"/>
          </a:p>
          <a:p>
            <a:pPr marL="457200" marR="0" lvl="1" indent="0" algn="just" rtl="0">
              <a:spcBef>
                <a:spcPts val="0"/>
              </a:spcBef>
              <a:spcAft>
                <a:spcPts val="0"/>
              </a:spcAft>
              <a:buNone/>
            </a:pP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Análisis</a:t>
            </a:r>
            <a:r>
              <a:rPr lang="en-US" sz="2400" b="0" i="0" u="none" strike="noStrike" cap="none" dirty="0">
                <a:solidFill>
                  <a:srgbClr val="10103D"/>
                </a:solidFill>
                <a:latin typeface="Twentieth Century"/>
                <a:ea typeface="Twentieth Century"/>
                <a:cs typeface="Twentieth Century"/>
                <a:sym typeface="Twentieth Century"/>
              </a:rPr>
              <a:t> </a:t>
            </a:r>
            <a:r>
              <a:rPr lang="en-US" sz="2400" b="0" i="0" u="none" strike="noStrike" cap="none" dirty="0" err="1">
                <a:solidFill>
                  <a:srgbClr val="10103D"/>
                </a:solidFill>
                <a:latin typeface="Twentieth Century"/>
                <a:ea typeface="Twentieth Century"/>
                <a:cs typeface="Twentieth Century"/>
                <a:sym typeface="Twentieth Century"/>
              </a:rPr>
              <a:t>descriptivo</a:t>
            </a:r>
            <a:r>
              <a:rPr lang="en-US" sz="2400" b="0" i="0" u="none" strike="noStrike" cap="none" dirty="0">
                <a:solidFill>
                  <a:srgbClr val="10103D"/>
                </a:solidFill>
                <a:latin typeface="Twentieth Century"/>
                <a:ea typeface="Twentieth Century"/>
                <a:cs typeface="Twentieth Century"/>
                <a:sym typeface="Twentieth Century"/>
              </a:rPr>
              <a:t> y </a:t>
            </a:r>
            <a:r>
              <a:rPr lang="en-US" sz="2400" b="0" i="0" u="none" strike="noStrike" cap="none" dirty="0" err="1">
                <a:solidFill>
                  <a:srgbClr val="10103D"/>
                </a:solidFill>
                <a:latin typeface="Twentieth Century"/>
                <a:ea typeface="Twentieth Century"/>
                <a:cs typeface="Twentieth Century"/>
                <a:sym typeface="Twentieth Century"/>
              </a:rPr>
              <a:t>exploratorio</a:t>
            </a:r>
            <a:r>
              <a:rPr lang="en-US" sz="2400" b="0" i="0" u="none" strike="noStrike" cap="none" dirty="0">
                <a:solidFill>
                  <a:srgbClr val="10103D"/>
                </a:solidFill>
                <a:latin typeface="Twentieth Century"/>
                <a:ea typeface="Twentieth Century"/>
                <a:cs typeface="Twentieth Century"/>
                <a:sym typeface="Twentieth Century"/>
              </a:rPr>
              <a:t> de los </a:t>
            </a:r>
            <a:r>
              <a:rPr lang="en-US" sz="2400" b="0" i="0" u="none" strike="noStrike" cap="none" dirty="0" err="1">
                <a:solidFill>
                  <a:srgbClr val="10103D"/>
                </a:solidFill>
                <a:latin typeface="Twentieth Century"/>
                <a:ea typeface="Twentieth Century"/>
                <a:cs typeface="Twentieth Century"/>
                <a:sym typeface="Twentieth Century"/>
              </a:rPr>
              <a:t>datos</a:t>
            </a:r>
            <a:r>
              <a:rPr lang="en-US" sz="2400" b="0" i="0" u="none" strike="noStrike" cap="none" dirty="0">
                <a:solidFill>
                  <a:srgbClr val="10103D"/>
                </a:solidFill>
                <a:latin typeface="Twentieth Century"/>
                <a:ea typeface="Twentieth Century"/>
                <a:cs typeface="Twentieth Century"/>
                <a:sym typeface="Twentieth Century"/>
              </a:rPr>
              <a:t>.</a:t>
            </a:r>
            <a:endParaRPr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6"/>
          <p:cNvSpPr txBox="1"/>
          <p:nvPr/>
        </p:nvSpPr>
        <p:spPr>
          <a:xfrm>
            <a:off x="1587500" y="368198"/>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OFERTAS LABORALES PARA EL ANALISTA DE DATOS HACE 2 AÑOS</a:t>
            </a:r>
            <a:endParaRPr sz="4424" dirty="0">
              <a:solidFill>
                <a:srgbClr val="10103D"/>
              </a:solidFill>
              <a:latin typeface="Twentieth Century"/>
              <a:ea typeface="Twentieth Century"/>
              <a:cs typeface="Twentieth Century"/>
              <a:sym typeface="Twentieth Century"/>
            </a:endParaRPr>
          </a:p>
        </p:txBody>
      </p:sp>
      <p:sp>
        <p:nvSpPr>
          <p:cNvPr id="450" name="Google Shape;450;p16"/>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451" name="Google Shape;451;p16"/>
          <p:cNvPicPr preferRelativeResize="0"/>
          <p:nvPr/>
        </p:nvPicPr>
        <p:blipFill rotWithShape="1">
          <a:blip r:embed="rId3">
            <a:alphaModFix/>
          </a:blip>
          <a:srcRect/>
          <a:stretch/>
        </p:blipFill>
        <p:spPr>
          <a:xfrm>
            <a:off x="1587500" y="2498492"/>
            <a:ext cx="3010320" cy="3048425"/>
          </a:xfrm>
          <a:prstGeom prst="rect">
            <a:avLst/>
          </a:prstGeom>
          <a:noFill/>
          <a:ln>
            <a:noFill/>
          </a:ln>
        </p:spPr>
      </p:pic>
      <p:pic>
        <p:nvPicPr>
          <p:cNvPr id="452" name="Google Shape;452;p16"/>
          <p:cNvPicPr preferRelativeResize="0"/>
          <p:nvPr/>
        </p:nvPicPr>
        <p:blipFill rotWithShape="1">
          <a:blip r:embed="rId4">
            <a:alphaModFix/>
          </a:blip>
          <a:srcRect/>
          <a:stretch/>
        </p:blipFill>
        <p:spPr>
          <a:xfrm>
            <a:off x="4820165" y="2498492"/>
            <a:ext cx="3181794" cy="2953162"/>
          </a:xfrm>
          <a:prstGeom prst="rect">
            <a:avLst/>
          </a:prstGeom>
          <a:noFill/>
          <a:ln>
            <a:noFill/>
          </a:ln>
        </p:spPr>
      </p:pic>
      <p:pic>
        <p:nvPicPr>
          <p:cNvPr id="453" name="Google Shape;453;p16"/>
          <p:cNvPicPr preferRelativeResize="0"/>
          <p:nvPr/>
        </p:nvPicPr>
        <p:blipFill rotWithShape="1">
          <a:blip r:embed="rId5">
            <a:alphaModFix/>
          </a:blip>
          <a:srcRect/>
          <a:stretch/>
        </p:blipFill>
        <p:spPr>
          <a:xfrm>
            <a:off x="7927124" y="2458092"/>
            <a:ext cx="3267531" cy="3143689"/>
          </a:xfrm>
          <a:prstGeom prst="rect">
            <a:avLst/>
          </a:prstGeom>
          <a:noFill/>
          <a:ln>
            <a:noFill/>
          </a:ln>
        </p:spPr>
      </p:pic>
    </p:spTree>
    <p:extLst>
      <p:ext uri="{BB962C8B-B14F-4D97-AF65-F5344CB8AC3E}">
        <p14:creationId xmlns:p14="http://schemas.microsoft.com/office/powerpoint/2010/main" val="644120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16"/>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 name="Google Shape;449;p16">
            <a:extLst>
              <a:ext uri="{FF2B5EF4-FFF2-40B4-BE49-F238E27FC236}">
                <a16:creationId xmlns:a16="http://schemas.microsoft.com/office/drawing/2014/main" id="{9D4D3FBA-5CA8-44E9-979D-CBACEA92F3CD}"/>
              </a:ext>
            </a:extLst>
          </p:cNvPr>
          <p:cNvSpPr txBox="1"/>
          <p:nvPr/>
        </p:nvSpPr>
        <p:spPr>
          <a:xfrm>
            <a:off x="1587500" y="368198"/>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OFERTAS LABORALES PARA EL ANALISTA DE DATOS AHORA</a:t>
            </a:r>
            <a:endParaRPr sz="4424" dirty="0">
              <a:solidFill>
                <a:srgbClr val="10103D"/>
              </a:solidFill>
              <a:latin typeface="Twentieth Century"/>
              <a:ea typeface="Twentieth Century"/>
              <a:cs typeface="Twentieth Century"/>
              <a:sym typeface="Twentieth Century"/>
            </a:endParaRPr>
          </a:p>
        </p:txBody>
      </p:sp>
      <p:pic>
        <p:nvPicPr>
          <p:cNvPr id="4" name="Imagen 3">
            <a:extLst>
              <a:ext uri="{FF2B5EF4-FFF2-40B4-BE49-F238E27FC236}">
                <a16:creationId xmlns:a16="http://schemas.microsoft.com/office/drawing/2014/main" id="{938482D3-7D67-4561-855C-50CF1B1C29C1}"/>
              </a:ext>
            </a:extLst>
          </p:cNvPr>
          <p:cNvPicPr>
            <a:picLocks noChangeAspect="1"/>
          </p:cNvPicPr>
          <p:nvPr/>
        </p:nvPicPr>
        <p:blipFill>
          <a:blip r:embed="rId3"/>
          <a:stretch>
            <a:fillRect/>
          </a:stretch>
        </p:blipFill>
        <p:spPr>
          <a:xfrm>
            <a:off x="1974892" y="2272417"/>
            <a:ext cx="3553321" cy="1467055"/>
          </a:xfrm>
          <a:prstGeom prst="rect">
            <a:avLst/>
          </a:prstGeom>
        </p:spPr>
      </p:pic>
      <p:pic>
        <p:nvPicPr>
          <p:cNvPr id="6" name="Imagen 5">
            <a:extLst>
              <a:ext uri="{FF2B5EF4-FFF2-40B4-BE49-F238E27FC236}">
                <a16:creationId xmlns:a16="http://schemas.microsoft.com/office/drawing/2014/main" id="{007193BA-FA24-492A-9DD7-ABCF44D384F3}"/>
              </a:ext>
            </a:extLst>
          </p:cNvPr>
          <p:cNvPicPr>
            <a:picLocks noChangeAspect="1"/>
          </p:cNvPicPr>
          <p:nvPr/>
        </p:nvPicPr>
        <p:blipFill>
          <a:blip r:embed="rId4"/>
          <a:stretch>
            <a:fillRect/>
          </a:stretch>
        </p:blipFill>
        <p:spPr>
          <a:xfrm>
            <a:off x="1685351" y="3970836"/>
            <a:ext cx="4008628" cy="1927814"/>
          </a:xfrm>
          <a:prstGeom prst="rect">
            <a:avLst/>
          </a:prstGeom>
        </p:spPr>
      </p:pic>
      <p:pic>
        <p:nvPicPr>
          <p:cNvPr id="10" name="Imagen 9">
            <a:extLst>
              <a:ext uri="{FF2B5EF4-FFF2-40B4-BE49-F238E27FC236}">
                <a16:creationId xmlns:a16="http://schemas.microsoft.com/office/drawing/2014/main" id="{F993AFAF-DE4C-4897-9F0D-7244EBA8550C}"/>
              </a:ext>
            </a:extLst>
          </p:cNvPr>
          <p:cNvPicPr>
            <a:picLocks noChangeAspect="1"/>
          </p:cNvPicPr>
          <p:nvPr/>
        </p:nvPicPr>
        <p:blipFill>
          <a:blip r:embed="rId5"/>
          <a:stretch>
            <a:fillRect/>
          </a:stretch>
        </p:blipFill>
        <p:spPr>
          <a:xfrm>
            <a:off x="6663788" y="2346745"/>
            <a:ext cx="4058216" cy="1476581"/>
          </a:xfrm>
          <a:prstGeom prst="rect">
            <a:avLst/>
          </a:prstGeom>
        </p:spPr>
      </p:pic>
      <p:pic>
        <p:nvPicPr>
          <p:cNvPr id="12" name="Imagen 11">
            <a:extLst>
              <a:ext uri="{FF2B5EF4-FFF2-40B4-BE49-F238E27FC236}">
                <a16:creationId xmlns:a16="http://schemas.microsoft.com/office/drawing/2014/main" id="{9B729509-9041-4002-97A8-F7F469EE9B03}"/>
              </a:ext>
            </a:extLst>
          </p:cNvPr>
          <p:cNvPicPr>
            <a:picLocks noChangeAspect="1"/>
          </p:cNvPicPr>
          <p:nvPr/>
        </p:nvPicPr>
        <p:blipFill>
          <a:blip r:embed="rId6"/>
          <a:stretch>
            <a:fillRect/>
          </a:stretch>
        </p:blipFill>
        <p:spPr>
          <a:xfrm>
            <a:off x="6055381" y="3948000"/>
            <a:ext cx="4869447" cy="1973487"/>
          </a:xfrm>
          <a:prstGeom prst="rect">
            <a:avLst/>
          </a:prstGeom>
        </p:spPr>
      </p:pic>
    </p:spTree>
    <p:extLst>
      <p:ext uri="{BB962C8B-B14F-4D97-AF65-F5344CB8AC3E}">
        <p14:creationId xmlns:p14="http://schemas.microsoft.com/office/powerpoint/2010/main" val="23063241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0"/>
          <p:cNvSpPr txBox="1"/>
          <p:nvPr/>
        </p:nvSpPr>
        <p:spPr>
          <a:xfrm>
            <a:off x="1587500" y="368198"/>
            <a:ext cx="8890000"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 QUÉ ES SER UN BUEN </a:t>
            </a:r>
            <a:r>
              <a:rPr lang="en-US" sz="4800" dirty="0">
                <a:solidFill>
                  <a:srgbClr val="00AAB2"/>
                </a:solidFill>
                <a:latin typeface="Twentieth Century"/>
                <a:ea typeface="Twentieth Century"/>
                <a:cs typeface="Twentieth Century"/>
                <a:sym typeface="Twentieth Century"/>
              </a:rPr>
              <a:t>ANALISTA DE DATOS</a:t>
            </a:r>
            <a:r>
              <a:rPr lang="en-US" sz="4800" dirty="0">
                <a:solidFill>
                  <a:srgbClr val="10103D"/>
                </a:solidFill>
                <a:latin typeface="Twentieth Century"/>
                <a:ea typeface="Twentieth Century"/>
                <a:cs typeface="Twentieth Century"/>
                <a:sym typeface="Twentieth Century"/>
              </a:rPr>
              <a:t> </a:t>
            </a:r>
            <a:r>
              <a:rPr lang="en-US" sz="4800" dirty="0">
                <a:solidFill>
                  <a:srgbClr val="FF0000"/>
                </a:solidFill>
                <a:latin typeface="Twentieth Century"/>
                <a:ea typeface="Twentieth Century"/>
                <a:cs typeface="Twentieth Century"/>
                <a:sym typeface="Twentieth Century"/>
              </a:rPr>
              <a:t>AHORA</a:t>
            </a:r>
            <a:r>
              <a:rPr lang="en-US" sz="4800" dirty="0">
                <a:solidFill>
                  <a:srgbClr val="10103D"/>
                </a:solidFill>
                <a:latin typeface="Twentieth Century"/>
                <a:ea typeface="Twentieth Century"/>
                <a:cs typeface="Twentieth Century"/>
                <a:sym typeface="Twentieth Century"/>
              </a:rPr>
              <a:t>?</a:t>
            </a:r>
            <a:endParaRPr sz="4424" dirty="0">
              <a:solidFill>
                <a:srgbClr val="10103D"/>
              </a:solidFill>
              <a:latin typeface="Twentieth Century"/>
              <a:ea typeface="Twentieth Century"/>
              <a:cs typeface="Twentieth Century"/>
              <a:sym typeface="Twentieth Century"/>
            </a:endParaRPr>
          </a:p>
        </p:txBody>
      </p:sp>
      <p:sp>
        <p:nvSpPr>
          <p:cNvPr id="401" name="Google Shape;401;p10"/>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02" name="Google Shape;402;p10"/>
          <p:cNvSpPr txBox="1"/>
          <p:nvPr/>
        </p:nvSpPr>
        <p:spPr>
          <a:xfrm>
            <a:off x="2704296" y="2621832"/>
            <a:ext cx="6783407"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400" dirty="0">
                <a:solidFill>
                  <a:srgbClr val="10103D"/>
                </a:solidFill>
                <a:latin typeface="Twentieth Century"/>
                <a:ea typeface="Twentieth Century"/>
                <a:cs typeface="Twentieth Century"/>
                <a:sym typeface="Twentieth Century"/>
              </a:rPr>
              <a:t>El rol que cumplía el </a:t>
            </a:r>
            <a:r>
              <a:rPr lang="es-419" sz="2400" dirty="0">
                <a:solidFill>
                  <a:srgbClr val="FF0000"/>
                </a:solidFill>
                <a:latin typeface="Twentieth Century"/>
                <a:ea typeface="Twentieth Century"/>
                <a:cs typeface="Twentieth Century"/>
                <a:sym typeface="Twentieth Century"/>
              </a:rPr>
              <a:t>Analista de inteligencia de negocios</a:t>
            </a:r>
            <a:r>
              <a:rPr lang="es-419" sz="2400" dirty="0">
                <a:solidFill>
                  <a:srgbClr val="10103D"/>
                </a:solidFill>
                <a:latin typeface="Twentieth Century"/>
                <a:ea typeface="Twentieth Century"/>
                <a:cs typeface="Twentieth Century"/>
                <a:sym typeface="Twentieth Century"/>
              </a:rPr>
              <a:t> está siendo absorbido por el </a:t>
            </a:r>
            <a:r>
              <a:rPr lang="es-419" sz="2400" dirty="0">
                <a:solidFill>
                  <a:srgbClr val="00AAB2"/>
                </a:solidFill>
                <a:latin typeface="Twentieth Century"/>
                <a:ea typeface="Twentieth Century"/>
                <a:cs typeface="Twentieth Century"/>
                <a:sym typeface="Twentieth Century"/>
              </a:rPr>
              <a:t>Analista de datos</a:t>
            </a:r>
            <a:r>
              <a:rPr lang="es-419" sz="2400" dirty="0">
                <a:solidFill>
                  <a:srgbClr val="10103D"/>
                </a:solidFill>
                <a:latin typeface="Twentieth Century"/>
                <a:ea typeface="Twentieth Century"/>
                <a:cs typeface="Twentieth Century"/>
                <a:sym typeface="Twentieth Century"/>
              </a:rPr>
              <a:t>. </a:t>
            </a:r>
          </a:p>
          <a:p>
            <a:pPr marL="0" marR="0" lvl="0" indent="0" algn="ctr" rtl="0">
              <a:spcBef>
                <a:spcPts val="0"/>
              </a:spcBef>
              <a:spcAft>
                <a:spcPts val="0"/>
              </a:spcAft>
              <a:buNone/>
            </a:pPr>
            <a:endParaRPr lang="es-419" sz="2400" dirty="0">
              <a:solidFill>
                <a:srgbClr val="10103D"/>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s-419" sz="2400" dirty="0">
                <a:solidFill>
                  <a:srgbClr val="10103D"/>
                </a:solidFill>
                <a:latin typeface="Twentieth Century"/>
                <a:ea typeface="Twentieth Century"/>
                <a:cs typeface="Twentieth Century"/>
                <a:sym typeface="Twentieth Century"/>
              </a:rPr>
              <a:t>Esto quiere decir que las empresas están buscando que los analistas de datos sepan implementar proyectos de BI (de inteligencia de negocios) desde el modelamiento hasta la automatización de reportes.</a:t>
            </a:r>
          </a:p>
        </p:txBody>
      </p:sp>
    </p:spTree>
    <p:extLst>
      <p:ext uri="{BB962C8B-B14F-4D97-AF65-F5344CB8AC3E}">
        <p14:creationId xmlns:p14="http://schemas.microsoft.com/office/powerpoint/2010/main" val="10547137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60B50F3-C717-7473-AF78-3D109CB3AFE2}"/>
              </a:ext>
            </a:extLst>
          </p:cNvPr>
          <p:cNvSpPr>
            <a:spLocks noGrp="1"/>
          </p:cNvSpPr>
          <p:nvPr>
            <p:ph type="title"/>
          </p:nvPr>
        </p:nvSpPr>
        <p:spPr>
          <a:xfrm>
            <a:off x="1772728" y="263288"/>
            <a:ext cx="9906000" cy="625233"/>
          </a:xfrm>
          <a:prstGeom prst="rect">
            <a:avLst/>
          </a:prstGeom>
        </p:spPr>
        <p:txBody>
          <a:bodyPr>
            <a:normAutofit/>
          </a:bodyPr>
          <a:lstStyle/>
          <a:p>
            <a:pPr algn="l"/>
            <a:r>
              <a:rPr lang="es-PE" sz="2400" dirty="0"/>
              <a:t>MÓDULO 1: Fundamentos de Big Data</a:t>
            </a:r>
          </a:p>
        </p:txBody>
      </p:sp>
      <p:sp>
        <p:nvSpPr>
          <p:cNvPr id="5" name="Título 3">
            <a:extLst>
              <a:ext uri="{FF2B5EF4-FFF2-40B4-BE49-F238E27FC236}">
                <a16:creationId xmlns:a16="http://schemas.microsoft.com/office/drawing/2014/main" id="{CC4E5DC6-C01A-469E-B546-83C6D5DAD98D}"/>
              </a:ext>
            </a:extLst>
          </p:cNvPr>
          <p:cNvSpPr txBox="1">
            <a:spLocks/>
          </p:cNvSpPr>
          <p:nvPr/>
        </p:nvSpPr>
        <p:spPr>
          <a:xfrm>
            <a:off x="1702280" y="3062377"/>
            <a:ext cx="8787440" cy="733245"/>
          </a:xfrm>
          <a:prstGeom prst="rect">
            <a:avLst/>
          </a:prstGeom>
        </p:spPr>
        <p:txBody>
          <a:bodyPr anchor="b">
            <a:noAutofit/>
          </a:bodyPr>
          <a:lstStyle>
            <a:lvl1pPr algn="l" defTabSz="914400" rtl="0" eaLnBrk="1" latinLnBrk="0" hangingPunct="1">
              <a:lnSpc>
                <a:spcPct val="90000"/>
              </a:lnSpc>
              <a:spcBef>
                <a:spcPct val="0"/>
              </a:spcBef>
              <a:buNone/>
              <a:defRPr sz="4800" kern="1200" cap="none" baseline="0">
                <a:solidFill>
                  <a:schemeClr val="bg1"/>
                </a:solidFill>
                <a:latin typeface="+mj-lt"/>
                <a:ea typeface="+mj-ea"/>
                <a:cs typeface="+mj-cs"/>
              </a:defRPr>
            </a:lvl1pPr>
          </a:lstStyle>
          <a:p>
            <a:pPr algn="ctr"/>
            <a:r>
              <a:rPr lang="es-PE" dirty="0">
                <a:solidFill>
                  <a:srgbClr val="00CED8"/>
                </a:solidFill>
              </a:rPr>
              <a:t>1.1 Fundamentos &amp; Roles del </a:t>
            </a:r>
          </a:p>
          <a:p>
            <a:pPr algn="ctr"/>
            <a:r>
              <a:rPr lang="es-PE" dirty="0">
                <a:solidFill>
                  <a:srgbClr val="00CED8"/>
                </a:solidFill>
              </a:rPr>
              <a:t>Big Data</a:t>
            </a:r>
          </a:p>
        </p:txBody>
      </p:sp>
    </p:spTree>
    <p:extLst>
      <p:ext uri="{BB962C8B-B14F-4D97-AF65-F5344CB8AC3E}">
        <p14:creationId xmlns:p14="http://schemas.microsoft.com/office/powerpoint/2010/main" val="4163167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5"/>
          <p:cNvSpPr txBox="1"/>
          <p:nvPr/>
        </p:nvSpPr>
        <p:spPr>
          <a:xfrm>
            <a:off x="1587500" y="368198"/>
            <a:ext cx="8890000" cy="221599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10103D"/>
                </a:solidFill>
                <a:latin typeface="Twentieth Century"/>
                <a:ea typeface="Twentieth Century"/>
                <a:cs typeface="Twentieth Century"/>
                <a:sym typeface="Twentieth Century"/>
              </a:rPr>
              <a:t>¿ QUÉ HERRAMIENTAS DEBE CONOCER UN BUEN ANALISTA DE DATOS ?</a:t>
            </a:r>
            <a:endParaRPr sz="4424" dirty="0">
              <a:solidFill>
                <a:srgbClr val="10103D"/>
              </a:solidFill>
              <a:latin typeface="Twentieth Century"/>
              <a:ea typeface="Twentieth Century"/>
              <a:cs typeface="Twentieth Century"/>
              <a:sym typeface="Twentieth Century"/>
            </a:endParaRPr>
          </a:p>
        </p:txBody>
      </p:sp>
      <p:sp>
        <p:nvSpPr>
          <p:cNvPr id="443" name="Google Shape;443;p15"/>
          <p:cNvSpPr txBox="1"/>
          <p:nvPr/>
        </p:nvSpPr>
        <p:spPr>
          <a:xfrm>
            <a:off x="4856915" y="5864782"/>
            <a:ext cx="3145044" cy="993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444" name="Google Shape;444;p15"/>
          <p:cNvPicPr preferRelativeResize="0"/>
          <p:nvPr/>
        </p:nvPicPr>
        <p:blipFill rotWithShape="1">
          <a:blip r:embed="rId3">
            <a:alphaModFix/>
          </a:blip>
          <a:srcRect/>
          <a:stretch/>
        </p:blipFill>
        <p:spPr>
          <a:xfrm>
            <a:off x="2761845" y="2493738"/>
            <a:ext cx="6921651" cy="3996064"/>
          </a:xfrm>
          <a:prstGeom prst="rect">
            <a:avLst/>
          </a:prstGeom>
          <a:noFill/>
          <a:ln>
            <a:noFill/>
          </a:ln>
        </p:spPr>
      </p:pic>
    </p:spTree>
    <p:extLst>
      <p:ext uri="{BB962C8B-B14F-4D97-AF65-F5344CB8AC3E}">
        <p14:creationId xmlns:p14="http://schemas.microsoft.com/office/powerpoint/2010/main" val="31559866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1065882" y="2623333"/>
            <a:ext cx="9906000" cy="823100"/>
          </a:xfrm>
          <a:prstGeom prst="rect">
            <a:avLst/>
          </a:prstGeom>
        </p:spPr>
        <p:txBody>
          <a:bodyPr spcFirstLastPara="1" wrap="square" lIns="121900" tIns="121900" rIns="121900" bIns="121900" anchor="b" anchorCtr="0">
            <a:noAutofit/>
          </a:bodyPr>
          <a:lstStyle/>
          <a:p>
            <a:pPr>
              <a:spcBef>
                <a:spcPts val="0"/>
              </a:spcBef>
              <a:buClr>
                <a:schemeClr val="dk1"/>
              </a:buClr>
              <a:buSzPts val="1100"/>
            </a:pPr>
            <a:r>
              <a:rPr lang="es-PE" b="1" dirty="0"/>
              <a:t>DATA ENGINEER</a:t>
            </a:r>
            <a:endParaRPr b="1" dirty="0"/>
          </a:p>
        </p:txBody>
      </p:sp>
      <p:cxnSp>
        <p:nvCxnSpPr>
          <p:cNvPr id="153" name="Google Shape;153;p33"/>
          <p:cNvCxnSpPr/>
          <p:nvPr/>
        </p:nvCxnSpPr>
        <p:spPr>
          <a:xfrm>
            <a:off x="8902700" y="4234667"/>
            <a:ext cx="3280000" cy="0"/>
          </a:xfrm>
          <a:prstGeom prst="straightConnector1">
            <a:avLst/>
          </a:prstGeom>
          <a:noFill/>
          <a:ln w="9525" cap="flat" cmpd="sng">
            <a:solidFill>
              <a:schemeClr val="dk2"/>
            </a:solidFill>
            <a:prstDash val="solid"/>
            <a:round/>
            <a:headEnd type="none" w="med" len="med"/>
            <a:tailEnd type="none" w="med" len="med"/>
          </a:ln>
        </p:spPr>
      </p:cxnSp>
      <p:pic>
        <p:nvPicPr>
          <p:cNvPr id="4" name="Imagen 3">
            <a:extLst>
              <a:ext uri="{FF2B5EF4-FFF2-40B4-BE49-F238E27FC236}">
                <a16:creationId xmlns:a16="http://schemas.microsoft.com/office/drawing/2014/main" id="{94E2A830-E475-4889-802E-5E87868DEA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52" b="85813" l="20112" r="90503">
                        <a14:foregroundMark x1="45251" y1="66782" x2="45251" y2="66782"/>
                        <a14:foregroundMark x1="48603" y1="74048" x2="48603" y2="74048"/>
                        <a14:foregroundMark x1="49162" y1="78893" x2="46927" y2="68166"/>
                        <a14:foregroundMark x1="57542" y1="53633" x2="64804" y2="79931"/>
                        <a14:foregroundMark x1="55866" y1="7266" x2="53631" y2="4844"/>
                        <a14:foregroundMark x1="42458" y1="85121" x2="42458" y2="85121"/>
                        <a14:foregroundMark x1="65922" y1="85813" x2="65922" y2="85813"/>
                      </a14:backgroundRemoval>
                    </a14:imgEffect>
                  </a14:imgLayer>
                </a14:imgProps>
              </a:ext>
            </a:extLst>
          </a:blip>
          <a:srcRect l="11888" b="13046"/>
          <a:stretch/>
        </p:blipFill>
        <p:spPr>
          <a:xfrm>
            <a:off x="10175835" y="3323157"/>
            <a:ext cx="2016165" cy="3212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title"/>
          </p:nvPr>
        </p:nvSpPr>
        <p:spPr>
          <a:prstGeom prst="rect">
            <a:avLst/>
          </a:prstGeom>
        </p:spPr>
        <p:txBody>
          <a:bodyPr spcFirstLastPara="1" wrap="square" lIns="121900" tIns="121900" rIns="121900" bIns="121900" anchor="t" anchorCtr="0">
            <a:noAutofit/>
          </a:bodyPr>
          <a:lstStyle/>
          <a:p>
            <a:r>
              <a:rPr lang="es-PE" dirty="0"/>
              <a:t>¿QUE HACE UN </a:t>
            </a:r>
            <a:r>
              <a:rPr lang="es-PE" b="1" dirty="0">
                <a:solidFill>
                  <a:srgbClr val="00AAB2"/>
                </a:solidFill>
              </a:rPr>
              <a:t>INGENIERO DE DATOS</a:t>
            </a:r>
            <a:r>
              <a:rPr lang="es-PE" dirty="0"/>
              <a:t>?</a:t>
            </a:r>
            <a:endParaRPr dirty="0"/>
          </a:p>
        </p:txBody>
      </p:sp>
      <p:sp>
        <p:nvSpPr>
          <p:cNvPr id="5" name="CuadroTexto 4">
            <a:extLst>
              <a:ext uri="{FF2B5EF4-FFF2-40B4-BE49-F238E27FC236}">
                <a16:creationId xmlns:a16="http://schemas.microsoft.com/office/drawing/2014/main" id="{F24E807A-C040-4994-8127-A28F87EE3A34}"/>
              </a:ext>
            </a:extLst>
          </p:cNvPr>
          <p:cNvSpPr txBox="1"/>
          <p:nvPr/>
        </p:nvSpPr>
        <p:spPr>
          <a:xfrm>
            <a:off x="1855672" y="2743747"/>
            <a:ext cx="8477478" cy="1200329"/>
          </a:xfrm>
          <a:prstGeom prst="rect">
            <a:avLst/>
          </a:prstGeom>
          <a:noFill/>
        </p:spPr>
        <p:txBody>
          <a:bodyPr wrap="square">
            <a:spAutoFit/>
          </a:bodyPr>
          <a:lstStyle/>
          <a:p>
            <a:pPr marL="457200" lvl="0" indent="-228600" algn="ctr" rtl="0">
              <a:lnSpc>
                <a:spcPct val="100000"/>
              </a:lnSpc>
              <a:spcBef>
                <a:spcPts val="0"/>
              </a:spcBef>
              <a:spcAft>
                <a:spcPts val="0"/>
              </a:spcAft>
              <a:buNone/>
            </a:pPr>
            <a:r>
              <a:rPr lang="es-MX" sz="2400" dirty="0"/>
              <a:t>Desarrollan, construyen y mantienen arquitecturas de base de datos y sistemas de procesamiento a gran escala. Así como también crean y mantienen pipelines con procesos ETL</a:t>
            </a:r>
          </a:p>
        </p:txBody>
      </p:sp>
    </p:spTree>
    <p:extLst>
      <p:ext uri="{BB962C8B-B14F-4D97-AF65-F5344CB8AC3E}">
        <p14:creationId xmlns:p14="http://schemas.microsoft.com/office/powerpoint/2010/main" val="271687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title"/>
          </p:nvPr>
        </p:nvSpPr>
        <p:spPr>
          <a:prstGeom prst="rect">
            <a:avLst/>
          </a:prstGeom>
        </p:spPr>
        <p:txBody>
          <a:bodyPr spcFirstLastPara="1" wrap="square" lIns="121900" tIns="121900" rIns="121900" bIns="121900" anchor="t" anchorCtr="0">
            <a:noAutofit/>
          </a:bodyPr>
          <a:lstStyle/>
          <a:p>
            <a:r>
              <a:rPr lang="es-PE" dirty="0">
                <a:solidFill>
                  <a:srgbClr val="00CED8"/>
                </a:solidFill>
              </a:rPr>
              <a:t>¿QUE ES UN PIPELINE?</a:t>
            </a:r>
            <a:endParaRPr dirty="0">
              <a:solidFill>
                <a:srgbClr val="00CED8"/>
              </a:solidFill>
            </a:endParaRPr>
          </a:p>
        </p:txBody>
      </p:sp>
      <p:sp>
        <p:nvSpPr>
          <p:cNvPr id="7" name="CuadroTexto 6">
            <a:extLst>
              <a:ext uri="{FF2B5EF4-FFF2-40B4-BE49-F238E27FC236}">
                <a16:creationId xmlns:a16="http://schemas.microsoft.com/office/drawing/2014/main" id="{5D2CB198-1EE2-4537-834A-CCFFA8D9F10B}"/>
              </a:ext>
            </a:extLst>
          </p:cNvPr>
          <p:cNvSpPr txBox="1"/>
          <p:nvPr/>
        </p:nvSpPr>
        <p:spPr>
          <a:xfrm>
            <a:off x="2057400" y="2828835"/>
            <a:ext cx="8477478" cy="1200329"/>
          </a:xfrm>
          <a:prstGeom prst="rect">
            <a:avLst/>
          </a:prstGeom>
          <a:noFill/>
        </p:spPr>
        <p:txBody>
          <a:bodyPr wrap="square">
            <a:spAutoFit/>
          </a:bodyPr>
          <a:lstStyle/>
          <a:p>
            <a:pPr lvl="0" indent="-228600">
              <a:lnSpc>
                <a:spcPct val="100000"/>
              </a:lnSpc>
              <a:buNone/>
            </a:pPr>
            <a:r>
              <a:rPr lang="es-MX" sz="2400" dirty="0"/>
              <a:t>Las pipelines de datos se caracterizan por definir el conjunto de pasos o fases y las tecnologías involucradas en un proceso de movimiento o procesamiento de datos.</a:t>
            </a:r>
          </a:p>
        </p:txBody>
      </p:sp>
    </p:spTree>
    <p:extLst>
      <p:ext uri="{BB962C8B-B14F-4D97-AF65-F5344CB8AC3E}">
        <p14:creationId xmlns:p14="http://schemas.microsoft.com/office/powerpoint/2010/main" val="577789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title"/>
          </p:nvPr>
        </p:nvSpPr>
        <p:spPr>
          <a:xfrm>
            <a:off x="1143000" y="978551"/>
            <a:ext cx="9906000" cy="2852737"/>
          </a:xfrm>
          <a:prstGeom prst="rect">
            <a:avLst/>
          </a:prstGeom>
        </p:spPr>
        <p:txBody>
          <a:bodyPr spcFirstLastPara="1" wrap="square" lIns="121900" tIns="121900" rIns="121900" bIns="121900" anchor="t" anchorCtr="0">
            <a:noAutofit/>
          </a:bodyPr>
          <a:lstStyle/>
          <a:p>
            <a:r>
              <a:rPr lang="es-PE" dirty="0">
                <a:solidFill>
                  <a:srgbClr val="00CED8"/>
                </a:solidFill>
              </a:rPr>
              <a:t>OBJETIVO</a:t>
            </a:r>
            <a:endParaRPr dirty="0">
              <a:solidFill>
                <a:srgbClr val="00CED8"/>
              </a:solidFill>
            </a:endParaRPr>
          </a:p>
        </p:txBody>
      </p:sp>
      <p:sp>
        <p:nvSpPr>
          <p:cNvPr id="7" name="CuadroTexto 6">
            <a:extLst>
              <a:ext uri="{FF2B5EF4-FFF2-40B4-BE49-F238E27FC236}">
                <a16:creationId xmlns:a16="http://schemas.microsoft.com/office/drawing/2014/main" id="{1A227461-5961-4FCD-80D1-0CE12F111A3E}"/>
              </a:ext>
            </a:extLst>
          </p:cNvPr>
          <p:cNvSpPr txBox="1"/>
          <p:nvPr/>
        </p:nvSpPr>
        <p:spPr>
          <a:xfrm>
            <a:off x="2035366" y="2689948"/>
            <a:ext cx="8477478" cy="1200329"/>
          </a:xfrm>
          <a:prstGeom prst="rect">
            <a:avLst/>
          </a:prstGeom>
          <a:noFill/>
        </p:spPr>
        <p:txBody>
          <a:bodyPr wrap="square">
            <a:spAutoFit/>
          </a:bodyPr>
          <a:lstStyle/>
          <a:p>
            <a:pPr lvl="0" indent="-228600">
              <a:lnSpc>
                <a:spcPct val="100000"/>
              </a:lnSpc>
              <a:buNone/>
            </a:pPr>
            <a:r>
              <a:rPr lang="es-MX" sz="2400" dirty="0"/>
              <a:t>“Hacer que los datos sean accesibles para que las organizaciones puedan usarlos para evaluar y optimizar su desempeño en sus procesos, productos o servicios.”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title"/>
          </p:nvPr>
        </p:nvSpPr>
        <p:spPr>
          <a:xfrm>
            <a:off x="1020225" y="576263"/>
            <a:ext cx="9906000" cy="2852737"/>
          </a:xfrm>
          <a:prstGeom prst="rect">
            <a:avLst/>
          </a:prstGeom>
        </p:spPr>
        <p:txBody>
          <a:bodyPr spcFirstLastPara="1" wrap="square" lIns="121900" tIns="121900" rIns="121900" bIns="121900" anchor="t" anchorCtr="0">
            <a:noAutofit/>
          </a:bodyPr>
          <a:lstStyle/>
          <a:p>
            <a:r>
              <a:rPr lang="es-PE" sz="3200" dirty="0"/>
              <a:t>ALGUNAS FUENTES DE ALMACENAMIENTO A GRAN ESCALA</a:t>
            </a:r>
            <a:endParaRPr sz="3200" dirty="0"/>
          </a:p>
        </p:txBody>
      </p:sp>
      <p:pic>
        <p:nvPicPr>
          <p:cNvPr id="4" name="Imagen 3">
            <a:extLst>
              <a:ext uri="{FF2B5EF4-FFF2-40B4-BE49-F238E27FC236}">
                <a16:creationId xmlns:a16="http://schemas.microsoft.com/office/drawing/2014/main" id="{50FB68F7-D8C7-4331-B34E-B4C811D1EABC}"/>
              </a:ext>
            </a:extLst>
          </p:cNvPr>
          <p:cNvPicPr>
            <a:picLocks noChangeAspect="1"/>
          </p:cNvPicPr>
          <p:nvPr/>
        </p:nvPicPr>
        <p:blipFill>
          <a:blip r:embed="rId3"/>
          <a:stretch>
            <a:fillRect/>
          </a:stretch>
        </p:blipFill>
        <p:spPr>
          <a:xfrm>
            <a:off x="1476386" y="1821025"/>
            <a:ext cx="8993679" cy="3503063"/>
          </a:xfrm>
          <a:prstGeom prst="rect">
            <a:avLst/>
          </a:prstGeom>
        </p:spPr>
      </p:pic>
    </p:spTree>
    <p:extLst>
      <p:ext uri="{BB962C8B-B14F-4D97-AF65-F5344CB8AC3E}">
        <p14:creationId xmlns:p14="http://schemas.microsoft.com/office/powerpoint/2010/main" val="301016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9" name="Google Shape;167;p35">
            <a:extLst>
              <a:ext uri="{FF2B5EF4-FFF2-40B4-BE49-F238E27FC236}">
                <a16:creationId xmlns:a16="http://schemas.microsoft.com/office/drawing/2014/main" id="{E1318074-3C4F-47BA-A5C7-3D3F7F503866}"/>
              </a:ext>
            </a:extLst>
          </p:cNvPr>
          <p:cNvSpPr txBox="1">
            <a:spLocks/>
          </p:cNvSpPr>
          <p:nvPr/>
        </p:nvSpPr>
        <p:spPr>
          <a:xfrm>
            <a:off x="1933131" y="275771"/>
            <a:ext cx="3785498" cy="1654629"/>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lgn="l">
              <a:spcBef>
                <a:spcPts val="0"/>
              </a:spcBef>
              <a:buClr>
                <a:schemeClr val="dk1"/>
              </a:buClr>
              <a:buSzPts val="1100"/>
              <a:buFont typeface="Arial"/>
              <a:buNone/>
            </a:pPr>
            <a:r>
              <a:rPr lang="es-MX"/>
              <a:t>Manejo de Base de Datos SQL y NoSQL</a:t>
            </a:r>
            <a:endParaRPr lang="es-MX" dirty="0"/>
          </a:p>
        </p:txBody>
      </p:sp>
      <p:sp>
        <p:nvSpPr>
          <p:cNvPr id="50" name="Google Shape;167;p35">
            <a:extLst>
              <a:ext uri="{FF2B5EF4-FFF2-40B4-BE49-F238E27FC236}">
                <a16:creationId xmlns:a16="http://schemas.microsoft.com/office/drawing/2014/main" id="{C1DC2291-ADEF-4916-A2AF-7DC5AEAA9418}"/>
              </a:ext>
            </a:extLst>
          </p:cNvPr>
          <p:cNvSpPr txBox="1">
            <a:spLocks/>
          </p:cNvSpPr>
          <p:nvPr/>
        </p:nvSpPr>
        <p:spPr>
          <a:xfrm>
            <a:off x="1240992" y="2719784"/>
            <a:ext cx="3429897" cy="1654629"/>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lgn="l">
              <a:spcBef>
                <a:spcPts val="0"/>
              </a:spcBef>
              <a:buClr>
                <a:schemeClr val="dk1"/>
              </a:buClr>
              <a:buSzPts val="1100"/>
              <a:buFont typeface="Arial"/>
              <a:buNone/>
            </a:pPr>
            <a:r>
              <a:rPr lang="es-MX" dirty="0"/>
              <a:t>Lenguajes de programación (Python, R, Scala, Java)</a:t>
            </a:r>
          </a:p>
        </p:txBody>
      </p:sp>
      <p:sp>
        <p:nvSpPr>
          <p:cNvPr id="52" name="Google Shape;167;p35">
            <a:extLst>
              <a:ext uri="{FF2B5EF4-FFF2-40B4-BE49-F238E27FC236}">
                <a16:creationId xmlns:a16="http://schemas.microsoft.com/office/drawing/2014/main" id="{684AD177-81F2-4E24-9273-C1A8E37502E2}"/>
              </a:ext>
            </a:extLst>
          </p:cNvPr>
          <p:cNvSpPr txBox="1">
            <a:spLocks/>
          </p:cNvSpPr>
          <p:nvPr/>
        </p:nvSpPr>
        <p:spPr>
          <a:xfrm>
            <a:off x="1428761" y="5529943"/>
            <a:ext cx="2635240" cy="1219199"/>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lgn="l">
              <a:spcBef>
                <a:spcPts val="0"/>
              </a:spcBef>
              <a:buClr>
                <a:schemeClr val="dk1"/>
              </a:buClr>
              <a:buSzPts val="1100"/>
              <a:buFont typeface="Arial"/>
              <a:buNone/>
            </a:pPr>
            <a:r>
              <a:rPr lang="es-MX" dirty="0"/>
              <a:t>Conocimientos de NUBE (GCP, AWS , AZURE)</a:t>
            </a:r>
          </a:p>
        </p:txBody>
      </p:sp>
      <p:sp>
        <p:nvSpPr>
          <p:cNvPr id="55" name="Google Shape;167;p35">
            <a:extLst>
              <a:ext uri="{FF2B5EF4-FFF2-40B4-BE49-F238E27FC236}">
                <a16:creationId xmlns:a16="http://schemas.microsoft.com/office/drawing/2014/main" id="{7B6353B1-E202-4602-9DE2-2CCCD2FA50B8}"/>
              </a:ext>
            </a:extLst>
          </p:cNvPr>
          <p:cNvSpPr txBox="1">
            <a:spLocks/>
          </p:cNvSpPr>
          <p:nvPr/>
        </p:nvSpPr>
        <p:spPr>
          <a:xfrm>
            <a:off x="6096000" y="50801"/>
            <a:ext cx="3785498" cy="1654629"/>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marL="0" lvl="0" indent="0" algn="r" rtl="0">
              <a:spcBef>
                <a:spcPts val="0"/>
              </a:spcBef>
              <a:spcAft>
                <a:spcPts val="0"/>
              </a:spcAft>
              <a:buNone/>
            </a:pPr>
            <a:r>
              <a:rPr lang="en-US" dirty="0" err="1"/>
              <a:t>Soluciones</a:t>
            </a:r>
            <a:r>
              <a:rPr lang="en-US" dirty="0"/>
              <a:t> BIG DATA ( Hadoop, Spark, Hive)</a:t>
            </a:r>
          </a:p>
        </p:txBody>
      </p:sp>
      <p:sp>
        <p:nvSpPr>
          <p:cNvPr id="56" name="Google Shape;167;p35">
            <a:extLst>
              <a:ext uri="{FF2B5EF4-FFF2-40B4-BE49-F238E27FC236}">
                <a16:creationId xmlns:a16="http://schemas.microsoft.com/office/drawing/2014/main" id="{E92FE481-F1C1-4F9C-B4FF-C291F9A1C0EA}"/>
              </a:ext>
            </a:extLst>
          </p:cNvPr>
          <p:cNvSpPr txBox="1">
            <a:spLocks/>
          </p:cNvSpPr>
          <p:nvPr/>
        </p:nvSpPr>
        <p:spPr>
          <a:xfrm>
            <a:off x="6814457" y="2053771"/>
            <a:ext cx="3785498" cy="1654629"/>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marL="0" lvl="0" indent="0" algn="r" rtl="0">
              <a:spcBef>
                <a:spcPts val="0"/>
              </a:spcBef>
              <a:spcAft>
                <a:spcPts val="0"/>
              </a:spcAft>
              <a:buNone/>
            </a:pPr>
            <a:r>
              <a:rPr lang="en-US" dirty="0"/>
              <a:t>ETL</a:t>
            </a:r>
          </a:p>
        </p:txBody>
      </p:sp>
      <p:sp>
        <p:nvSpPr>
          <p:cNvPr id="59" name="Google Shape;167;p35">
            <a:extLst>
              <a:ext uri="{FF2B5EF4-FFF2-40B4-BE49-F238E27FC236}">
                <a16:creationId xmlns:a16="http://schemas.microsoft.com/office/drawing/2014/main" id="{FAD2755B-8AC3-4D28-9AF0-267B61C59D3B}"/>
              </a:ext>
            </a:extLst>
          </p:cNvPr>
          <p:cNvSpPr txBox="1">
            <a:spLocks/>
          </p:cNvSpPr>
          <p:nvPr/>
        </p:nvSpPr>
        <p:spPr>
          <a:xfrm>
            <a:off x="7601857" y="5529943"/>
            <a:ext cx="2635240" cy="1103086"/>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marL="0" lvl="0" indent="0" algn="r" rtl="0">
              <a:spcBef>
                <a:spcPts val="0"/>
              </a:spcBef>
              <a:spcAft>
                <a:spcPts val="0"/>
              </a:spcAft>
              <a:buNone/>
            </a:pPr>
            <a:r>
              <a:rPr lang="en-US" dirty="0"/>
              <a:t>Desarrollo de Pipelines</a:t>
            </a:r>
          </a:p>
        </p:txBody>
      </p:sp>
      <p:sp>
        <p:nvSpPr>
          <p:cNvPr id="14" name="CuadroTexto 13">
            <a:extLst>
              <a:ext uri="{FF2B5EF4-FFF2-40B4-BE49-F238E27FC236}">
                <a16:creationId xmlns:a16="http://schemas.microsoft.com/office/drawing/2014/main" id="{F02E412B-CAC6-4C28-A67B-EE463AD6E75C}"/>
              </a:ext>
            </a:extLst>
          </p:cNvPr>
          <p:cNvSpPr txBox="1"/>
          <p:nvPr/>
        </p:nvSpPr>
        <p:spPr>
          <a:xfrm>
            <a:off x="4296229" y="5123543"/>
            <a:ext cx="3468914" cy="1458686"/>
          </a:xfrm>
          <a:prstGeom prst="rect">
            <a:avLst/>
          </a:prstGeom>
        </p:spPr>
        <p:txBody>
          <a:bodyPr vert="horz" wrap="square" lIns="91440" tIns="45720" rIns="91440" bIns="45720" rtlCol="0" anchor="ctr">
            <a:noAutofit/>
          </a:bodyPr>
          <a:lstStyle/>
          <a:p>
            <a:pPr algn="l"/>
            <a:endParaRPr lang="es-MX" dirty="0"/>
          </a:p>
        </p:txBody>
      </p:sp>
      <p:sp>
        <p:nvSpPr>
          <p:cNvPr id="15" name="Rectángulo 14">
            <a:extLst>
              <a:ext uri="{FF2B5EF4-FFF2-40B4-BE49-F238E27FC236}">
                <a16:creationId xmlns:a16="http://schemas.microsoft.com/office/drawing/2014/main" id="{67B33B5D-19DF-466F-868E-D8EBD39ECAF8}"/>
              </a:ext>
            </a:extLst>
          </p:cNvPr>
          <p:cNvSpPr/>
          <p:nvPr/>
        </p:nvSpPr>
        <p:spPr>
          <a:xfrm>
            <a:off x="4064001" y="4992914"/>
            <a:ext cx="3701142" cy="1589315"/>
          </a:xfrm>
          <a:prstGeom prst="rect">
            <a:avLst/>
          </a:prstGeom>
          <a:solidFill>
            <a:srgbClr val="10103D"/>
          </a:solidFill>
          <a:ln>
            <a:solidFill>
              <a:srgbClr val="1010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2" name="Google Shape;159;p34">
            <a:extLst>
              <a:ext uri="{FF2B5EF4-FFF2-40B4-BE49-F238E27FC236}">
                <a16:creationId xmlns:a16="http://schemas.microsoft.com/office/drawing/2014/main" id="{0EDC97B8-A09D-479D-82A4-B67E06DDB2D7}"/>
              </a:ext>
            </a:extLst>
          </p:cNvPr>
          <p:cNvSpPr txBox="1">
            <a:spLocks noGrp="1"/>
          </p:cNvSpPr>
          <p:nvPr>
            <p:ph type="title"/>
          </p:nvPr>
        </p:nvSpPr>
        <p:spPr>
          <a:xfrm>
            <a:off x="1748992" y="2956266"/>
            <a:ext cx="9906000" cy="2852737"/>
          </a:xfrm>
          <a:prstGeom prst="rect">
            <a:avLst/>
          </a:prstGeom>
        </p:spPr>
        <p:txBody>
          <a:bodyPr spcFirstLastPara="1" wrap="square" lIns="121900" tIns="121900" rIns="121900" bIns="121900" anchor="t" anchorCtr="0">
            <a:noAutofit/>
          </a:bodyPr>
          <a:lstStyle/>
          <a:p>
            <a:r>
              <a:rPr lang="es-PE" sz="6000" b="1" dirty="0">
                <a:solidFill>
                  <a:srgbClr val="00CED8"/>
                </a:solidFill>
              </a:rPr>
              <a:t>SKILLS</a:t>
            </a:r>
            <a:endParaRPr sz="6000" b="1" dirty="0">
              <a:solidFill>
                <a:srgbClr val="00CED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10655300" y="617733"/>
            <a:ext cx="826800" cy="8232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36"/>
          <p:cNvSpPr txBox="1">
            <a:spLocks noGrp="1"/>
          </p:cNvSpPr>
          <p:nvPr>
            <p:ph type="title"/>
          </p:nvPr>
        </p:nvSpPr>
        <p:spPr>
          <a:xfrm>
            <a:off x="1244138" y="2002631"/>
            <a:ext cx="9906000" cy="2852737"/>
          </a:xfrm>
          <a:prstGeom prst="rect">
            <a:avLst/>
          </a:prstGeom>
        </p:spPr>
        <p:txBody>
          <a:bodyPr spcFirstLastPara="1" wrap="square" lIns="121900" tIns="121900" rIns="121900" bIns="121900" anchor="ctr" anchorCtr="0">
            <a:noAutofit/>
          </a:bodyPr>
          <a:lstStyle/>
          <a:p>
            <a:pPr algn="l"/>
            <a:r>
              <a:rPr lang="es-PE" sz="8800" dirty="0"/>
              <a:t>HERRAMIENTAS</a:t>
            </a:r>
            <a:endParaRPr sz="8800" dirty="0"/>
          </a:p>
        </p:txBody>
      </p:sp>
      <p:cxnSp>
        <p:nvCxnSpPr>
          <p:cNvPr id="194" name="Google Shape;194;p36"/>
          <p:cNvCxnSpPr/>
          <p:nvPr/>
        </p:nvCxnSpPr>
        <p:spPr>
          <a:xfrm>
            <a:off x="0" y="5371033"/>
            <a:ext cx="2082000" cy="0"/>
          </a:xfrm>
          <a:prstGeom prst="straightConnector1">
            <a:avLst/>
          </a:prstGeom>
          <a:noFill/>
          <a:ln w="9525" cap="flat" cmpd="sng">
            <a:solidFill>
              <a:schemeClr val="dk2"/>
            </a:solidFill>
            <a:prstDash val="solid"/>
            <a:round/>
            <a:headEnd type="none" w="med" len="med"/>
            <a:tailEnd type="none" w="med" len="med"/>
          </a:ln>
        </p:spPr>
      </p:cxnSp>
      <p:grpSp>
        <p:nvGrpSpPr>
          <p:cNvPr id="195" name="Google Shape;195;p36"/>
          <p:cNvGrpSpPr/>
          <p:nvPr/>
        </p:nvGrpSpPr>
        <p:grpSpPr>
          <a:xfrm>
            <a:off x="10786587" y="748435"/>
            <a:ext cx="564551" cy="562092"/>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8" name="Google Shape;206;p37">
            <a:extLst>
              <a:ext uri="{FF2B5EF4-FFF2-40B4-BE49-F238E27FC236}">
                <a16:creationId xmlns:a16="http://schemas.microsoft.com/office/drawing/2014/main" id="{89F3A53B-DD9B-480E-B510-D92031AC1912}"/>
              </a:ext>
            </a:extLst>
          </p:cNvPr>
          <p:cNvSpPr txBox="1">
            <a:spLocks/>
          </p:cNvSpPr>
          <p:nvPr/>
        </p:nvSpPr>
        <p:spPr>
          <a:xfrm>
            <a:off x="4165550" y="-877676"/>
            <a:ext cx="3867300" cy="2054100"/>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spcBef>
                <a:spcPts val="0"/>
              </a:spcBef>
            </a:pPr>
            <a:r>
              <a:rPr lang="es-PE" dirty="0"/>
              <a:t>HADOOP</a:t>
            </a:r>
          </a:p>
        </p:txBody>
      </p:sp>
      <p:sp>
        <p:nvSpPr>
          <p:cNvPr id="2" name="Rectángulo: esquinas redondeadas 1">
            <a:extLst>
              <a:ext uri="{FF2B5EF4-FFF2-40B4-BE49-F238E27FC236}">
                <a16:creationId xmlns:a16="http://schemas.microsoft.com/office/drawing/2014/main" id="{DC64CED8-3442-4544-9AF9-0CA656ED9D13}"/>
              </a:ext>
            </a:extLst>
          </p:cNvPr>
          <p:cNvSpPr/>
          <p:nvPr/>
        </p:nvSpPr>
        <p:spPr>
          <a:xfrm>
            <a:off x="4899547" y="1992667"/>
            <a:ext cx="3016155" cy="102348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PE" dirty="0">
                <a:ln w="0"/>
                <a:solidFill>
                  <a:schemeClr val="tx1"/>
                </a:solidFill>
                <a:effectLst>
                  <a:outerShdw blurRad="38100" dist="19050" dir="2700000" algn="tl" rotWithShape="0">
                    <a:schemeClr val="dk1">
                      <a:alpha val="40000"/>
                    </a:schemeClr>
                  </a:outerShdw>
                </a:effectLst>
              </a:rPr>
              <a:t>HADOOP</a:t>
            </a:r>
          </a:p>
        </p:txBody>
      </p:sp>
      <p:sp>
        <p:nvSpPr>
          <p:cNvPr id="9" name="Rectángulo: esquinas redondeadas 8">
            <a:extLst>
              <a:ext uri="{FF2B5EF4-FFF2-40B4-BE49-F238E27FC236}">
                <a16:creationId xmlns:a16="http://schemas.microsoft.com/office/drawing/2014/main" id="{109596E4-7096-40B7-8D56-316C4F1D7D42}"/>
              </a:ext>
            </a:extLst>
          </p:cNvPr>
          <p:cNvSpPr/>
          <p:nvPr/>
        </p:nvSpPr>
        <p:spPr>
          <a:xfrm>
            <a:off x="3049600" y="3429000"/>
            <a:ext cx="3016155" cy="102348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PE" dirty="0">
                <a:ln w="0"/>
                <a:solidFill>
                  <a:schemeClr val="tx1"/>
                </a:solidFill>
                <a:effectLst>
                  <a:outerShdw blurRad="38100" dist="19050" dir="2700000" algn="tl" rotWithShape="0">
                    <a:schemeClr val="dk1">
                      <a:alpha val="40000"/>
                    </a:schemeClr>
                  </a:outerShdw>
                </a:effectLst>
              </a:rPr>
              <a:t>HDFS</a:t>
            </a:r>
          </a:p>
        </p:txBody>
      </p:sp>
      <p:sp>
        <p:nvSpPr>
          <p:cNvPr id="10" name="Rectángulo: esquinas redondeadas 9">
            <a:extLst>
              <a:ext uri="{FF2B5EF4-FFF2-40B4-BE49-F238E27FC236}">
                <a16:creationId xmlns:a16="http://schemas.microsoft.com/office/drawing/2014/main" id="{2E8E748A-C6AF-4E49-83B9-6D5B36194D83}"/>
              </a:ext>
            </a:extLst>
          </p:cNvPr>
          <p:cNvSpPr/>
          <p:nvPr/>
        </p:nvSpPr>
        <p:spPr>
          <a:xfrm>
            <a:off x="7062204" y="3429000"/>
            <a:ext cx="3016155" cy="102348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PE" dirty="0">
                <a:ln w="0"/>
                <a:solidFill>
                  <a:schemeClr val="tx1"/>
                </a:solidFill>
                <a:effectLst>
                  <a:outerShdw blurRad="38100" dist="19050" dir="2700000" algn="tl" rotWithShape="0">
                    <a:schemeClr val="dk1">
                      <a:alpha val="40000"/>
                    </a:schemeClr>
                  </a:outerShdw>
                </a:effectLst>
              </a:rPr>
              <a:t>MapReduce</a:t>
            </a:r>
          </a:p>
        </p:txBody>
      </p:sp>
      <p:cxnSp>
        <p:nvCxnSpPr>
          <p:cNvPr id="6" name="Conector recto 5">
            <a:extLst>
              <a:ext uri="{FF2B5EF4-FFF2-40B4-BE49-F238E27FC236}">
                <a16:creationId xmlns:a16="http://schemas.microsoft.com/office/drawing/2014/main" id="{D1E4CFEC-E0A8-4BA0-A52B-94DC78467AEA}"/>
              </a:ext>
            </a:extLst>
          </p:cNvPr>
          <p:cNvCxnSpPr>
            <a:stCxn id="9" idx="0"/>
            <a:endCxn id="2" idx="2"/>
          </p:cNvCxnSpPr>
          <p:nvPr/>
        </p:nvCxnSpPr>
        <p:spPr>
          <a:xfrm flipV="1">
            <a:off x="4557678" y="3016151"/>
            <a:ext cx="1849947" cy="412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7F12B798-33A3-4CE5-BF11-A0C88EBEACE8}"/>
              </a:ext>
            </a:extLst>
          </p:cNvPr>
          <p:cNvCxnSpPr>
            <a:cxnSpLocks/>
            <a:endCxn id="10" idx="0"/>
          </p:cNvCxnSpPr>
          <p:nvPr/>
        </p:nvCxnSpPr>
        <p:spPr>
          <a:xfrm>
            <a:off x="6407624" y="3002430"/>
            <a:ext cx="2162658" cy="42657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3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06;p37">
            <a:extLst>
              <a:ext uri="{FF2B5EF4-FFF2-40B4-BE49-F238E27FC236}">
                <a16:creationId xmlns:a16="http://schemas.microsoft.com/office/drawing/2014/main" id="{93FAE106-CDAD-4FE0-AA5C-62A31B4635CD}"/>
              </a:ext>
            </a:extLst>
          </p:cNvPr>
          <p:cNvSpPr txBox="1">
            <a:spLocks/>
          </p:cNvSpPr>
          <p:nvPr/>
        </p:nvSpPr>
        <p:spPr>
          <a:xfrm>
            <a:off x="3514600" y="-1865519"/>
            <a:ext cx="5156400" cy="273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9pPr>
          </a:lstStyle>
          <a:p>
            <a:r>
              <a:rPr lang="es-PE" sz="3733" dirty="0">
                <a:solidFill>
                  <a:schemeClr val="tx1"/>
                </a:solidFill>
              </a:rPr>
              <a:t>HADOOP - HDFS</a:t>
            </a:r>
          </a:p>
        </p:txBody>
      </p:sp>
      <p:pic>
        <p:nvPicPr>
          <p:cNvPr id="2052" name="Picture 4" descr="NameNode DataNode">
            <a:extLst>
              <a:ext uri="{FF2B5EF4-FFF2-40B4-BE49-F238E27FC236}">
                <a16:creationId xmlns:a16="http://schemas.microsoft.com/office/drawing/2014/main" id="{5E8C4BD7-1F78-40BF-A1F0-C6DF6D1E2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601" y="1192260"/>
            <a:ext cx="619125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9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0" y="368198"/>
            <a:ext cx="12192000" cy="741934"/>
          </a:xfrm>
          <a:prstGeom prst="rect">
            <a:avLst/>
          </a:prstGeom>
        </p:spPr>
        <p:txBody>
          <a:bodyPr wrap="square" lIns="0" tIns="0" rIns="0" bIns="0" rtlCol="0" anchor="t">
            <a:spAutoFit/>
          </a:bodyPr>
          <a:lstStyle/>
          <a:p>
            <a:pPr algn="ctr">
              <a:lnSpc>
                <a:spcPts val="6194"/>
              </a:lnSpc>
              <a:spcBef>
                <a:spcPct val="0"/>
              </a:spcBef>
            </a:pPr>
            <a:r>
              <a:rPr lang="en-US" sz="4424" dirty="0">
                <a:solidFill>
                  <a:srgbClr val="00AAB2"/>
                </a:solidFill>
                <a:latin typeface="Tw Cen MT (Cuerpo)"/>
              </a:rPr>
              <a:t>¿ </a:t>
            </a:r>
            <a:r>
              <a:rPr lang="en-US" sz="4424" dirty="0" err="1">
                <a:solidFill>
                  <a:srgbClr val="00AAB2"/>
                </a:solidFill>
                <a:latin typeface="Tw Cen MT (Cuerpo)"/>
              </a:rPr>
              <a:t>Qué</a:t>
            </a:r>
            <a:r>
              <a:rPr lang="en-US" sz="4424" dirty="0">
                <a:solidFill>
                  <a:srgbClr val="00AAB2"/>
                </a:solidFill>
                <a:latin typeface="Tw Cen MT (Cuerpo)"/>
              </a:rPr>
              <a:t> es Big Data ?</a:t>
            </a:r>
          </a:p>
        </p:txBody>
      </p:sp>
      <p:sp>
        <p:nvSpPr>
          <p:cNvPr id="11" name="CuadroTexto 10">
            <a:extLst>
              <a:ext uri="{FF2B5EF4-FFF2-40B4-BE49-F238E27FC236}">
                <a16:creationId xmlns:a16="http://schemas.microsoft.com/office/drawing/2014/main" id="{746100D6-2596-4930-991E-41E02767C26C}"/>
              </a:ext>
            </a:extLst>
          </p:cNvPr>
          <p:cNvSpPr txBox="1"/>
          <p:nvPr/>
        </p:nvSpPr>
        <p:spPr>
          <a:xfrm>
            <a:off x="4678156" y="5730298"/>
            <a:ext cx="3145044" cy="993218"/>
          </a:xfrm>
          <a:prstGeom prst="rect">
            <a:avLst/>
          </a:prstGeom>
          <a:solidFill>
            <a:schemeClr val="tx1"/>
          </a:solidFill>
        </p:spPr>
        <p:txBody>
          <a:bodyPr vert="horz" wrap="square" lIns="91440" tIns="45720" rIns="91440" bIns="45720" rtlCol="0" anchor="ctr">
            <a:noAutofit/>
          </a:bodyPr>
          <a:lstStyle/>
          <a:p>
            <a:pPr algn="l"/>
            <a:endParaRPr lang="es-MX" dirty="0"/>
          </a:p>
        </p:txBody>
      </p:sp>
      <p:sp>
        <p:nvSpPr>
          <p:cNvPr id="5" name="TextBox 9">
            <a:extLst>
              <a:ext uri="{FF2B5EF4-FFF2-40B4-BE49-F238E27FC236}">
                <a16:creationId xmlns:a16="http://schemas.microsoft.com/office/drawing/2014/main" id="{6A51766B-7C3D-4B2E-968F-B4FF6E20C997}"/>
              </a:ext>
            </a:extLst>
          </p:cNvPr>
          <p:cNvSpPr txBox="1"/>
          <p:nvPr/>
        </p:nvSpPr>
        <p:spPr>
          <a:xfrm>
            <a:off x="2023734" y="1551603"/>
            <a:ext cx="8453887" cy="830997"/>
          </a:xfrm>
          <a:prstGeom prst="rect">
            <a:avLst/>
          </a:prstGeom>
        </p:spPr>
        <p:txBody>
          <a:bodyPr wrap="square" lIns="0" tIns="0" rIns="0" bIns="0" rtlCol="0" anchor="t">
            <a:spAutoFit/>
          </a:bodyPr>
          <a:lstStyle/>
          <a:p>
            <a:pPr algn="l" fontAlgn="base"/>
            <a:r>
              <a:rPr lang="es-MX" i="0" dirty="0">
                <a:solidFill>
                  <a:schemeClr val="bg1"/>
                </a:solidFill>
                <a:effectLst/>
                <a:latin typeface="Tw Cen MT (Cuerpo)"/>
              </a:rPr>
              <a:t>El Big Data es el análisis masivo de datos. Una cuantía de datos, tan sumamente grande, que las aplicaciones de software de procesamiento de datos que tradicionalmente se venían usando no son capaces de capturar, tratar y poner en valor en un tiempo razonable.</a:t>
            </a:r>
          </a:p>
        </p:txBody>
      </p:sp>
      <p:sp>
        <p:nvSpPr>
          <p:cNvPr id="7" name="TextBox 9">
            <a:extLst>
              <a:ext uri="{FF2B5EF4-FFF2-40B4-BE49-F238E27FC236}">
                <a16:creationId xmlns:a16="http://schemas.microsoft.com/office/drawing/2014/main" id="{C90AE172-90B0-4086-BEEA-A665303CFD27}"/>
              </a:ext>
            </a:extLst>
          </p:cNvPr>
          <p:cNvSpPr txBox="1"/>
          <p:nvPr/>
        </p:nvSpPr>
        <p:spPr>
          <a:xfrm>
            <a:off x="77638" y="2592625"/>
            <a:ext cx="12192000" cy="741934"/>
          </a:xfrm>
          <a:prstGeom prst="rect">
            <a:avLst/>
          </a:prstGeom>
        </p:spPr>
        <p:txBody>
          <a:bodyPr wrap="square" lIns="0" tIns="0" rIns="0" bIns="0" rtlCol="0" anchor="t">
            <a:spAutoFit/>
          </a:bodyPr>
          <a:lstStyle/>
          <a:p>
            <a:pPr algn="ctr">
              <a:lnSpc>
                <a:spcPts val="6194"/>
              </a:lnSpc>
              <a:spcBef>
                <a:spcPct val="0"/>
              </a:spcBef>
            </a:pPr>
            <a:r>
              <a:rPr lang="en-US" sz="4424" dirty="0">
                <a:solidFill>
                  <a:srgbClr val="00AAB2"/>
                </a:solidFill>
                <a:latin typeface="Tw Cen MT (Cuerpo)"/>
              </a:rPr>
              <a:t>¿ De </a:t>
            </a:r>
            <a:r>
              <a:rPr lang="en-US" sz="4424" dirty="0" err="1">
                <a:solidFill>
                  <a:srgbClr val="00AAB2"/>
                </a:solidFill>
                <a:latin typeface="Tw Cen MT (Cuerpo)"/>
              </a:rPr>
              <a:t>dónde</a:t>
            </a:r>
            <a:r>
              <a:rPr lang="en-US" sz="4424" dirty="0">
                <a:solidFill>
                  <a:srgbClr val="00AAB2"/>
                </a:solidFill>
                <a:latin typeface="Tw Cen MT (Cuerpo)"/>
              </a:rPr>
              <a:t> </a:t>
            </a:r>
            <a:r>
              <a:rPr lang="en-US" sz="4424" dirty="0" err="1">
                <a:solidFill>
                  <a:srgbClr val="00AAB2"/>
                </a:solidFill>
                <a:latin typeface="Tw Cen MT (Cuerpo)"/>
              </a:rPr>
              <a:t>provienen</a:t>
            </a:r>
            <a:r>
              <a:rPr lang="en-US" sz="4424" dirty="0">
                <a:solidFill>
                  <a:srgbClr val="00AAB2"/>
                </a:solidFill>
                <a:latin typeface="Tw Cen MT (Cuerpo)"/>
              </a:rPr>
              <a:t> los </a:t>
            </a:r>
            <a:r>
              <a:rPr lang="en-US" sz="4424" dirty="0" err="1">
                <a:solidFill>
                  <a:srgbClr val="00AAB2"/>
                </a:solidFill>
                <a:latin typeface="Tw Cen MT (Cuerpo)"/>
              </a:rPr>
              <a:t>datos</a:t>
            </a:r>
            <a:r>
              <a:rPr lang="en-US" sz="4424" dirty="0">
                <a:solidFill>
                  <a:srgbClr val="00AAB2"/>
                </a:solidFill>
                <a:latin typeface="Tw Cen MT (Cuerpo)"/>
              </a:rPr>
              <a:t>?</a:t>
            </a:r>
          </a:p>
        </p:txBody>
      </p:sp>
      <p:sp>
        <p:nvSpPr>
          <p:cNvPr id="8" name="CuadroTexto 7">
            <a:extLst>
              <a:ext uri="{FF2B5EF4-FFF2-40B4-BE49-F238E27FC236}">
                <a16:creationId xmlns:a16="http://schemas.microsoft.com/office/drawing/2014/main" id="{167EB0B7-915E-45F9-A606-344D38E2F9C1}"/>
              </a:ext>
            </a:extLst>
          </p:cNvPr>
          <p:cNvSpPr txBox="1"/>
          <p:nvPr/>
        </p:nvSpPr>
        <p:spPr>
          <a:xfrm>
            <a:off x="1558628" y="3534135"/>
            <a:ext cx="3145044" cy="369332"/>
          </a:xfrm>
          <a:prstGeom prst="rect">
            <a:avLst/>
          </a:prstGeom>
          <a:noFill/>
        </p:spPr>
        <p:txBody>
          <a:bodyPr wrap="square">
            <a:spAutoFit/>
          </a:bodyPr>
          <a:lstStyle/>
          <a:p>
            <a:r>
              <a:rPr lang="es-MX" b="1" i="0" dirty="0">
                <a:solidFill>
                  <a:srgbClr val="10103D"/>
                </a:solidFill>
                <a:effectLst/>
                <a:latin typeface="Open Sans" panose="020B0606030504020204" pitchFamily="34" charset="0"/>
              </a:rPr>
              <a:t>Producidos por personas</a:t>
            </a:r>
            <a:endParaRPr lang="es-MX" dirty="0">
              <a:solidFill>
                <a:srgbClr val="10103D"/>
              </a:solidFill>
            </a:endParaRPr>
          </a:p>
        </p:txBody>
      </p:sp>
      <p:sp>
        <p:nvSpPr>
          <p:cNvPr id="10" name="CuadroTexto 9">
            <a:extLst>
              <a:ext uri="{FF2B5EF4-FFF2-40B4-BE49-F238E27FC236}">
                <a16:creationId xmlns:a16="http://schemas.microsoft.com/office/drawing/2014/main" id="{B9265273-4006-44CF-A1D5-41617C8AAD55}"/>
              </a:ext>
            </a:extLst>
          </p:cNvPr>
          <p:cNvSpPr txBox="1"/>
          <p:nvPr/>
        </p:nvSpPr>
        <p:spPr>
          <a:xfrm>
            <a:off x="2446071" y="5073134"/>
            <a:ext cx="2232085" cy="369332"/>
          </a:xfrm>
          <a:prstGeom prst="rect">
            <a:avLst/>
          </a:prstGeom>
          <a:noFill/>
        </p:spPr>
        <p:txBody>
          <a:bodyPr wrap="square">
            <a:spAutoFit/>
          </a:bodyPr>
          <a:lstStyle/>
          <a:p>
            <a:r>
              <a:rPr lang="es-MX" b="1" i="0" dirty="0">
                <a:solidFill>
                  <a:srgbClr val="10103D"/>
                </a:solidFill>
                <a:effectLst/>
                <a:latin typeface="Open Sans" panose="020B0606030504020204" pitchFamily="34" charset="0"/>
              </a:rPr>
              <a:t>Entre máquinas</a:t>
            </a:r>
            <a:endParaRPr lang="es-MX" dirty="0">
              <a:solidFill>
                <a:srgbClr val="10103D"/>
              </a:solidFill>
            </a:endParaRPr>
          </a:p>
        </p:txBody>
      </p:sp>
      <p:sp>
        <p:nvSpPr>
          <p:cNvPr id="12" name="CuadroTexto 11">
            <a:extLst>
              <a:ext uri="{FF2B5EF4-FFF2-40B4-BE49-F238E27FC236}">
                <a16:creationId xmlns:a16="http://schemas.microsoft.com/office/drawing/2014/main" id="{B630E4A8-8F3D-4128-97E6-F1723D3E6B99}"/>
              </a:ext>
            </a:extLst>
          </p:cNvPr>
          <p:cNvSpPr txBox="1"/>
          <p:nvPr/>
        </p:nvSpPr>
        <p:spPr>
          <a:xfrm>
            <a:off x="5609627" y="3978430"/>
            <a:ext cx="1757632" cy="369332"/>
          </a:xfrm>
          <a:prstGeom prst="rect">
            <a:avLst/>
          </a:prstGeom>
          <a:noFill/>
        </p:spPr>
        <p:txBody>
          <a:bodyPr wrap="square">
            <a:spAutoFit/>
          </a:bodyPr>
          <a:lstStyle/>
          <a:p>
            <a:r>
              <a:rPr lang="es-MX" b="1" i="0" dirty="0">
                <a:solidFill>
                  <a:srgbClr val="10103D"/>
                </a:solidFill>
                <a:effectLst/>
                <a:latin typeface="Open Sans" panose="020B0606030504020204" pitchFamily="34" charset="0"/>
              </a:rPr>
              <a:t>Biométricas</a:t>
            </a:r>
            <a:endParaRPr lang="es-MX" dirty="0">
              <a:solidFill>
                <a:srgbClr val="10103D"/>
              </a:solidFill>
            </a:endParaRPr>
          </a:p>
        </p:txBody>
      </p:sp>
      <p:sp>
        <p:nvSpPr>
          <p:cNvPr id="14" name="CuadroTexto 13">
            <a:extLst>
              <a:ext uri="{FF2B5EF4-FFF2-40B4-BE49-F238E27FC236}">
                <a16:creationId xmlns:a16="http://schemas.microsoft.com/office/drawing/2014/main" id="{7103CF41-27DF-4388-816B-62F5FF41FD84}"/>
              </a:ext>
            </a:extLst>
          </p:cNvPr>
          <p:cNvSpPr txBox="1"/>
          <p:nvPr/>
        </p:nvSpPr>
        <p:spPr>
          <a:xfrm>
            <a:off x="8168257" y="3499743"/>
            <a:ext cx="2154446" cy="369332"/>
          </a:xfrm>
          <a:prstGeom prst="rect">
            <a:avLst/>
          </a:prstGeom>
          <a:noFill/>
        </p:spPr>
        <p:txBody>
          <a:bodyPr wrap="square">
            <a:spAutoFit/>
          </a:bodyPr>
          <a:lstStyle/>
          <a:p>
            <a:r>
              <a:rPr lang="es-MX" b="1" i="0" dirty="0">
                <a:solidFill>
                  <a:srgbClr val="10103D"/>
                </a:solidFill>
                <a:effectLst/>
                <a:latin typeface="Open Sans" panose="020B0606030504020204" pitchFamily="34" charset="0"/>
              </a:rPr>
              <a:t>Marketing web</a:t>
            </a:r>
            <a:endParaRPr lang="es-MX" dirty="0">
              <a:solidFill>
                <a:srgbClr val="10103D"/>
              </a:solidFill>
            </a:endParaRPr>
          </a:p>
        </p:txBody>
      </p:sp>
      <p:sp>
        <p:nvSpPr>
          <p:cNvPr id="16" name="CuadroTexto 15">
            <a:extLst>
              <a:ext uri="{FF2B5EF4-FFF2-40B4-BE49-F238E27FC236}">
                <a16:creationId xmlns:a16="http://schemas.microsoft.com/office/drawing/2014/main" id="{0B608745-6B5F-4DF7-9243-104B95D0885B}"/>
              </a:ext>
            </a:extLst>
          </p:cNvPr>
          <p:cNvSpPr txBox="1"/>
          <p:nvPr/>
        </p:nvSpPr>
        <p:spPr>
          <a:xfrm>
            <a:off x="7672958" y="5401716"/>
            <a:ext cx="3145044" cy="369332"/>
          </a:xfrm>
          <a:prstGeom prst="rect">
            <a:avLst/>
          </a:prstGeom>
          <a:noFill/>
        </p:spPr>
        <p:txBody>
          <a:bodyPr wrap="square">
            <a:spAutoFit/>
          </a:bodyPr>
          <a:lstStyle/>
          <a:p>
            <a:r>
              <a:rPr lang="es-MX" b="1" i="0" dirty="0">
                <a:solidFill>
                  <a:srgbClr val="10103D"/>
                </a:solidFill>
                <a:effectLst/>
                <a:latin typeface="Open Sans" panose="020B0606030504020204" pitchFamily="34" charset="0"/>
              </a:rPr>
              <a:t>Transacciones de datos.</a:t>
            </a:r>
            <a:r>
              <a:rPr lang="es-MX" b="0" i="0" dirty="0">
                <a:solidFill>
                  <a:srgbClr val="10103D"/>
                </a:solidFill>
                <a:effectLst/>
                <a:latin typeface="Open Sans" panose="020B0606030504020204" pitchFamily="34" charset="0"/>
              </a:rPr>
              <a:t> </a:t>
            </a:r>
            <a:endParaRPr lang="es-MX" dirty="0">
              <a:solidFill>
                <a:srgbClr val="10103D"/>
              </a:solidFill>
            </a:endParaRPr>
          </a:p>
        </p:txBody>
      </p:sp>
      <p:sp>
        <p:nvSpPr>
          <p:cNvPr id="18" name="CuadroTexto 17">
            <a:extLst>
              <a:ext uri="{FF2B5EF4-FFF2-40B4-BE49-F238E27FC236}">
                <a16:creationId xmlns:a16="http://schemas.microsoft.com/office/drawing/2014/main" id="{142819A8-D058-467D-A4F2-7716D5B4B203}"/>
              </a:ext>
            </a:extLst>
          </p:cNvPr>
          <p:cNvSpPr txBox="1"/>
          <p:nvPr/>
        </p:nvSpPr>
        <p:spPr>
          <a:xfrm>
            <a:off x="1558628" y="3992084"/>
            <a:ext cx="2577142" cy="861774"/>
          </a:xfrm>
          <a:prstGeom prst="rect">
            <a:avLst/>
          </a:prstGeom>
          <a:noFill/>
        </p:spPr>
        <p:txBody>
          <a:bodyPr wrap="square">
            <a:spAutoFit/>
          </a:bodyPr>
          <a:lstStyle/>
          <a:p>
            <a:pPr algn="just"/>
            <a:r>
              <a:rPr lang="es-MX" sz="1000" dirty="0">
                <a:solidFill>
                  <a:srgbClr val="666666"/>
                </a:solidFill>
                <a:latin typeface="Open Sans" panose="020B0606030504020204" pitchFamily="34" charset="0"/>
              </a:rPr>
              <a:t>E</a:t>
            </a:r>
            <a:r>
              <a:rPr lang="es-MX" sz="1000" b="0" i="0" dirty="0">
                <a:solidFill>
                  <a:srgbClr val="666666"/>
                </a:solidFill>
                <a:effectLst/>
                <a:latin typeface="Open Sans" panose="020B0606030504020204" pitchFamily="34" charset="0"/>
              </a:rPr>
              <a:t>mail, escribir un comentario en Facebook, contestar a una encuesta telefónica, meter información en una hoja de cálculo, responder a un WhatsApp</a:t>
            </a:r>
            <a:endParaRPr lang="es-MX" sz="1000" dirty="0"/>
          </a:p>
        </p:txBody>
      </p:sp>
      <p:sp>
        <p:nvSpPr>
          <p:cNvPr id="20" name="CuadroTexto 19">
            <a:extLst>
              <a:ext uri="{FF2B5EF4-FFF2-40B4-BE49-F238E27FC236}">
                <a16:creationId xmlns:a16="http://schemas.microsoft.com/office/drawing/2014/main" id="{E57C5714-26CF-43EF-A281-7014B7AE658C}"/>
              </a:ext>
            </a:extLst>
          </p:cNvPr>
          <p:cNvSpPr txBox="1"/>
          <p:nvPr/>
        </p:nvSpPr>
        <p:spPr>
          <a:xfrm>
            <a:off x="2134799" y="5531083"/>
            <a:ext cx="2913570" cy="1015663"/>
          </a:xfrm>
          <a:prstGeom prst="rect">
            <a:avLst/>
          </a:prstGeom>
          <a:noFill/>
        </p:spPr>
        <p:txBody>
          <a:bodyPr wrap="square">
            <a:spAutoFit/>
          </a:bodyPr>
          <a:lstStyle/>
          <a:p>
            <a:pPr algn="just"/>
            <a:r>
              <a:rPr lang="es-MX" sz="1000" dirty="0">
                <a:solidFill>
                  <a:srgbClr val="666666"/>
                </a:solidFill>
                <a:latin typeface="Open Sans" panose="020B0606030504020204" pitchFamily="34" charset="0"/>
              </a:rPr>
              <a:t>L</a:t>
            </a:r>
            <a:r>
              <a:rPr lang="es-MX" sz="1000" b="0" i="0" dirty="0">
                <a:solidFill>
                  <a:srgbClr val="666666"/>
                </a:solidFill>
                <a:effectLst/>
                <a:latin typeface="Open Sans" panose="020B0606030504020204" pitchFamily="34" charset="0"/>
              </a:rPr>
              <a:t>os termómetros, parquímetros y sistemas de riego automático de las ciudades, los GPS de vehículos y teléfonos móviles, las máquinas expendedoras de bebidas y alimentos en un hospital, o los contadores de electricidad de las viviendas</a:t>
            </a:r>
            <a:endParaRPr lang="es-MX" sz="1000" dirty="0"/>
          </a:p>
        </p:txBody>
      </p:sp>
      <p:sp>
        <p:nvSpPr>
          <p:cNvPr id="22" name="CuadroTexto 21">
            <a:extLst>
              <a:ext uri="{FF2B5EF4-FFF2-40B4-BE49-F238E27FC236}">
                <a16:creationId xmlns:a16="http://schemas.microsoft.com/office/drawing/2014/main" id="{E435A364-9BDF-40B3-BB3E-160A7AF8A5EE}"/>
              </a:ext>
            </a:extLst>
          </p:cNvPr>
          <p:cNvSpPr txBox="1"/>
          <p:nvPr/>
        </p:nvSpPr>
        <p:spPr>
          <a:xfrm>
            <a:off x="5586623" y="4480112"/>
            <a:ext cx="1673167" cy="1015663"/>
          </a:xfrm>
          <a:prstGeom prst="rect">
            <a:avLst/>
          </a:prstGeom>
          <a:noFill/>
        </p:spPr>
        <p:txBody>
          <a:bodyPr wrap="square">
            <a:spAutoFit/>
          </a:bodyPr>
          <a:lstStyle/>
          <a:p>
            <a:pPr algn="just"/>
            <a:r>
              <a:rPr lang="es-MX" sz="1000" b="0" i="0" dirty="0">
                <a:solidFill>
                  <a:srgbClr val="666666"/>
                </a:solidFill>
                <a:effectLst/>
                <a:latin typeface="Open Sans" panose="020B0606030504020204" pitchFamily="34" charset="0"/>
              </a:rPr>
              <a:t>sensores de huellas dactilares, escáneres de retina, lectores de ADN, sensores de reconocimiento facial o reconocimiento de voz</a:t>
            </a:r>
            <a:endParaRPr lang="es-MX" sz="1000" dirty="0"/>
          </a:p>
        </p:txBody>
      </p:sp>
      <p:sp>
        <p:nvSpPr>
          <p:cNvPr id="24" name="CuadroTexto 23">
            <a:extLst>
              <a:ext uri="{FF2B5EF4-FFF2-40B4-BE49-F238E27FC236}">
                <a16:creationId xmlns:a16="http://schemas.microsoft.com/office/drawing/2014/main" id="{944F13CD-5523-49C0-8EEB-31791D8D700B}"/>
              </a:ext>
            </a:extLst>
          </p:cNvPr>
          <p:cNvSpPr txBox="1"/>
          <p:nvPr/>
        </p:nvSpPr>
        <p:spPr>
          <a:xfrm>
            <a:off x="8168257" y="4005024"/>
            <a:ext cx="1971975" cy="1323439"/>
          </a:xfrm>
          <a:prstGeom prst="rect">
            <a:avLst/>
          </a:prstGeom>
          <a:noFill/>
        </p:spPr>
        <p:txBody>
          <a:bodyPr wrap="square">
            <a:spAutoFit/>
          </a:bodyPr>
          <a:lstStyle/>
          <a:p>
            <a:pPr algn="just"/>
            <a:r>
              <a:rPr lang="es-MX" sz="1000" b="0" i="0" dirty="0">
                <a:solidFill>
                  <a:srgbClr val="666666"/>
                </a:solidFill>
                <a:effectLst/>
                <a:latin typeface="Open Sans" panose="020B0606030504020204" pitchFamily="34" charset="0"/>
              </a:rPr>
              <a:t>mapas de calor basados en el rastreo del movimiento del cursor por parte de los usuarios de una web, en la detección de la posición de la página, o en el seguimiento de desplazamiento vertical a lo largo de esta</a:t>
            </a:r>
            <a:endParaRPr lang="es-MX" sz="1000" dirty="0"/>
          </a:p>
        </p:txBody>
      </p:sp>
      <p:sp>
        <p:nvSpPr>
          <p:cNvPr id="26" name="CuadroTexto 25">
            <a:extLst>
              <a:ext uri="{FF2B5EF4-FFF2-40B4-BE49-F238E27FC236}">
                <a16:creationId xmlns:a16="http://schemas.microsoft.com/office/drawing/2014/main" id="{13D6E775-BB9F-4B93-9D16-379205F14A15}"/>
              </a:ext>
            </a:extLst>
          </p:cNvPr>
          <p:cNvSpPr txBox="1"/>
          <p:nvPr/>
        </p:nvSpPr>
        <p:spPr>
          <a:xfrm>
            <a:off x="7883586" y="5816395"/>
            <a:ext cx="2439117" cy="861774"/>
          </a:xfrm>
          <a:prstGeom prst="rect">
            <a:avLst/>
          </a:prstGeom>
          <a:noFill/>
        </p:spPr>
        <p:txBody>
          <a:bodyPr wrap="square">
            <a:spAutoFit/>
          </a:bodyPr>
          <a:lstStyle/>
          <a:p>
            <a:pPr algn="just"/>
            <a:r>
              <a:rPr lang="es-MX" sz="1000" b="0" i="0" dirty="0">
                <a:solidFill>
                  <a:srgbClr val="666666"/>
                </a:solidFill>
                <a:effectLst/>
                <a:latin typeface="Open Sans" panose="020B0606030504020204" pitchFamily="34" charset="0"/>
              </a:rPr>
              <a:t>El traspaso de dinero de una cuenta bancaria a otra, la reserva de un billete de avión o añadir un artículo a un carrito de compra virtual de un portal de comercio electrónico</a:t>
            </a:r>
            <a:endParaRPr lang="es-MX" sz="1000" dirty="0"/>
          </a:p>
        </p:txBody>
      </p:sp>
    </p:spTree>
    <p:extLst>
      <p:ext uri="{BB962C8B-B14F-4D97-AF65-F5344CB8AC3E}">
        <p14:creationId xmlns:p14="http://schemas.microsoft.com/office/powerpoint/2010/main" val="34896720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prstGeom prst="rect">
            <a:avLst/>
          </a:prstGeom>
        </p:spPr>
        <p:txBody>
          <a:bodyPr spcFirstLastPara="1" wrap="square" lIns="121900" tIns="121900" rIns="121900" bIns="121900" anchor="b" anchorCtr="0">
            <a:noAutofit/>
          </a:bodyPr>
          <a:lstStyle/>
          <a:p>
            <a:r>
              <a:rPr lang="es-PE" dirty="0"/>
              <a:t>HADOOP - HDFS</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428A15B5-CE6E-4C04-AFB8-BF0CD594CE45}"/>
              </a:ext>
            </a:extLst>
          </p:cNvPr>
          <p:cNvPicPr>
            <a:picLocks noChangeAspect="1"/>
          </p:cNvPicPr>
          <p:nvPr/>
        </p:nvPicPr>
        <p:blipFill rotWithShape="1">
          <a:blip r:embed="rId3"/>
          <a:srcRect t="18872"/>
          <a:stretch/>
        </p:blipFill>
        <p:spPr>
          <a:xfrm>
            <a:off x="1501236" y="2188687"/>
            <a:ext cx="9183127" cy="4166552"/>
          </a:xfrm>
          <a:prstGeom prst="rect">
            <a:avLst/>
          </a:prstGeom>
        </p:spPr>
      </p:pic>
      <p:sp>
        <p:nvSpPr>
          <p:cNvPr id="8" name="Google Shape;206;p37">
            <a:extLst>
              <a:ext uri="{FF2B5EF4-FFF2-40B4-BE49-F238E27FC236}">
                <a16:creationId xmlns:a16="http://schemas.microsoft.com/office/drawing/2014/main" id="{5348E2FA-20FF-4C71-B9EA-08AA5C1A1D5A}"/>
              </a:ext>
            </a:extLst>
          </p:cNvPr>
          <p:cNvSpPr txBox="1">
            <a:spLocks/>
          </p:cNvSpPr>
          <p:nvPr/>
        </p:nvSpPr>
        <p:spPr>
          <a:xfrm>
            <a:off x="3514599" y="-1130863"/>
            <a:ext cx="5156400" cy="273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9pPr>
          </a:lstStyle>
          <a:p>
            <a:r>
              <a:rPr lang="es-PE" sz="3733" dirty="0">
                <a:solidFill>
                  <a:schemeClr val="tx1"/>
                </a:solidFill>
              </a:rPr>
              <a:t>HADOOP - HDFS</a:t>
            </a:r>
          </a:p>
        </p:txBody>
      </p:sp>
    </p:spTree>
    <p:extLst>
      <p:ext uri="{BB962C8B-B14F-4D97-AF65-F5344CB8AC3E}">
        <p14:creationId xmlns:p14="http://schemas.microsoft.com/office/powerpoint/2010/main" val="30658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prstGeom prst="rect">
            <a:avLst/>
          </a:prstGeom>
        </p:spPr>
        <p:txBody>
          <a:bodyPr spcFirstLastPara="1" wrap="square" lIns="121900" tIns="121900" rIns="121900" bIns="121900" anchor="b" anchorCtr="0">
            <a:noAutofit/>
          </a:bodyPr>
          <a:lstStyle/>
          <a:p>
            <a:r>
              <a:rPr lang="es-PE" dirty="0"/>
              <a:t>HADOOP -MAPREDUCE</a:t>
            </a:r>
            <a:endParaRPr dirty="0"/>
          </a:p>
        </p:txBody>
      </p:sp>
      <p:sp>
        <p:nvSpPr>
          <p:cNvPr id="4" name="Marcador de texto 3">
            <a:extLst>
              <a:ext uri="{FF2B5EF4-FFF2-40B4-BE49-F238E27FC236}">
                <a16:creationId xmlns:a16="http://schemas.microsoft.com/office/drawing/2014/main" id="{08F9A2B3-A708-4AD4-9484-FDBFAE815892}"/>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B74256F9-76C0-486D-A491-484DFFB859FE}"/>
              </a:ext>
            </a:extLst>
          </p:cNvPr>
          <p:cNvPicPr>
            <a:picLocks noChangeAspect="1"/>
          </p:cNvPicPr>
          <p:nvPr/>
        </p:nvPicPr>
        <p:blipFill>
          <a:blip r:embed="rId3"/>
          <a:stretch>
            <a:fillRect/>
          </a:stretch>
        </p:blipFill>
        <p:spPr>
          <a:xfrm>
            <a:off x="1269777" y="1119483"/>
            <a:ext cx="10207243" cy="5219151"/>
          </a:xfrm>
          <a:prstGeom prst="rect">
            <a:avLst/>
          </a:prstGeom>
        </p:spPr>
      </p:pic>
      <p:sp>
        <p:nvSpPr>
          <p:cNvPr id="8" name="Google Shape;206;p37">
            <a:extLst>
              <a:ext uri="{FF2B5EF4-FFF2-40B4-BE49-F238E27FC236}">
                <a16:creationId xmlns:a16="http://schemas.microsoft.com/office/drawing/2014/main" id="{9005BE7F-DDE6-41CB-8CDA-D7418824DDCF}"/>
              </a:ext>
            </a:extLst>
          </p:cNvPr>
          <p:cNvSpPr txBox="1">
            <a:spLocks/>
          </p:cNvSpPr>
          <p:nvPr/>
        </p:nvSpPr>
        <p:spPr>
          <a:xfrm>
            <a:off x="3564863" y="-1159812"/>
            <a:ext cx="4574399" cy="2054100"/>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spcBef>
                <a:spcPts val="0"/>
              </a:spcBef>
            </a:pPr>
            <a:r>
              <a:rPr lang="es-PE"/>
              <a:t>HADOOP -MAPREDUCE</a:t>
            </a:r>
            <a:endParaRPr lang="es-PE" dirty="0"/>
          </a:p>
        </p:txBody>
      </p:sp>
    </p:spTree>
    <p:extLst>
      <p:ext uri="{BB962C8B-B14F-4D97-AF65-F5344CB8AC3E}">
        <p14:creationId xmlns:p14="http://schemas.microsoft.com/office/powerpoint/2010/main" val="17730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prstGeom prst="rect">
            <a:avLst/>
          </a:prstGeom>
        </p:spPr>
        <p:txBody>
          <a:bodyPr spcFirstLastPara="1" wrap="square" lIns="121900" tIns="121900" rIns="121900" bIns="121900" anchor="b" anchorCtr="0">
            <a:noAutofit/>
          </a:bodyPr>
          <a:lstStyle/>
          <a:p>
            <a:r>
              <a:rPr lang="es-PE" dirty="0"/>
              <a:t>HADOOP -MAPREDUCE</a:t>
            </a:r>
            <a:endParaRPr dirty="0"/>
          </a:p>
        </p:txBody>
      </p:sp>
      <p:sp>
        <p:nvSpPr>
          <p:cNvPr id="4" name="Marcador de texto 3">
            <a:extLst>
              <a:ext uri="{FF2B5EF4-FFF2-40B4-BE49-F238E27FC236}">
                <a16:creationId xmlns:a16="http://schemas.microsoft.com/office/drawing/2014/main" id="{F3D47389-18AD-429C-B05F-800ADE43DB4E}"/>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3" name="Imagen 2">
            <a:extLst>
              <a:ext uri="{FF2B5EF4-FFF2-40B4-BE49-F238E27FC236}">
                <a16:creationId xmlns:a16="http://schemas.microsoft.com/office/drawing/2014/main" id="{7D5B4281-AEDA-4DD2-86A3-6C9CC032B279}"/>
              </a:ext>
            </a:extLst>
          </p:cNvPr>
          <p:cNvPicPr>
            <a:picLocks noChangeAspect="1"/>
          </p:cNvPicPr>
          <p:nvPr/>
        </p:nvPicPr>
        <p:blipFill rotWithShape="1">
          <a:blip r:embed="rId3"/>
          <a:srcRect t="19766"/>
          <a:stretch/>
        </p:blipFill>
        <p:spPr>
          <a:xfrm>
            <a:off x="1016750" y="2100433"/>
            <a:ext cx="10152100" cy="4405256"/>
          </a:xfrm>
          <a:prstGeom prst="rect">
            <a:avLst/>
          </a:prstGeom>
        </p:spPr>
      </p:pic>
      <p:sp>
        <p:nvSpPr>
          <p:cNvPr id="8" name="Google Shape;206;p37">
            <a:extLst>
              <a:ext uri="{FF2B5EF4-FFF2-40B4-BE49-F238E27FC236}">
                <a16:creationId xmlns:a16="http://schemas.microsoft.com/office/drawing/2014/main" id="{C18F2363-705F-4339-8727-6F7E30487CD0}"/>
              </a:ext>
            </a:extLst>
          </p:cNvPr>
          <p:cNvSpPr txBox="1">
            <a:spLocks/>
          </p:cNvSpPr>
          <p:nvPr/>
        </p:nvSpPr>
        <p:spPr>
          <a:xfrm>
            <a:off x="3666463" y="-660218"/>
            <a:ext cx="4574399" cy="2054100"/>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spcBef>
                <a:spcPts val="0"/>
              </a:spcBef>
            </a:pPr>
            <a:r>
              <a:rPr lang="es-PE" dirty="0"/>
              <a:t>HADOOP - MAPREDUCE</a:t>
            </a:r>
          </a:p>
        </p:txBody>
      </p:sp>
    </p:spTree>
    <p:extLst>
      <p:ext uri="{BB962C8B-B14F-4D97-AF65-F5344CB8AC3E}">
        <p14:creationId xmlns:p14="http://schemas.microsoft.com/office/powerpoint/2010/main" val="230282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prstGeom prst="rect">
            <a:avLst/>
          </a:prstGeom>
        </p:spPr>
        <p:txBody>
          <a:bodyPr spcFirstLastPara="1" wrap="square" lIns="121900" tIns="121900" rIns="121900" bIns="121900" anchor="b" anchorCtr="0">
            <a:noAutofit/>
          </a:bodyPr>
          <a:lstStyle/>
          <a:p>
            <a:r>
              <a:rPr lang="es-PE" dirty="0"/>
              <a:t>ECOSISTEMA DE HADOOP</a:t>
            </a:r>
            <a:endParaRPr dirty="0"/>
          </a:p>
        </p:txBody>
      </p:sp>
      <p:sp>
        <p:nvSpPr>
          <p:cNvPr id="3" name="Marcador de texto 2">
            <a:extLst>
              <a:ext uri="{FF2B5EF4-FFF2-40B4-BE49-F238E27FC236}">
                <a16:creationId xmlns:a16="http://schemas.microsoft.com/office/drawing/2014/main" id="{18EC87B7-6B60-4020-9426-7186AF138450}"/>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4" name="Imagen 3">
            <a:extLst>
              <a:ext uri="{FF2B5EF4-FFF2-40B4-BE49-F238E27FC236}">
                <a16:creationId xmlns:a16="http://schemas.microsoft.com/office/drawing/2014/main" id="{630D738D-D7AA-4071-8850-F85D66052583}"/>
              </a:ext>
            </a:extLst>
          </p:cNvPr>
          <p:cNvPicPr>
            <a:picLocks noChangeAspect="1"/>
          </p:cNvPicPr>
          <p:nvPr/>
        </p:nvPicPr>
        <p:blipFill>
          <a:blip r:embed="rId3"/>
          <a:stretch>
            <a:fillRect/>
          </a:stretch>
        </p:blipFill>
        <p:spPr>
          <a:xfrm>
            <a:off x="822253" y="927608"/>
            <a:ext cx="10811919" cy="5746093"/>
          </a:xfrm>
          <a:prstGeom prst="rect">
            <a:avLst/>
          </a:prstGeom>
        </p:spPr>
      </p:pic>
      <p:sp>
        <p:nvSpPr>
          <p:cNvPr id="8" name="Google Shape;206;p37">
            <a:extLst>
              <a:ext uri="{FF2B5EF4-FFF2-40B4-BE49-F238E27FC236}">
                <a16:creationId xmlns:a16="http://schemas.microsoft.com/office/drawing/2014/main" id="{2B1640F2-1CB8-45C3-A663-F1DCC38A62D3}"/>
              </a:ext>
            </a:extLst>
          </p:cNvPr>
          <p:cNvSpPr txBox="1">
            <a:spLocks/>
          </p:cNvSpPr>
          <p:nvPr/>
        </p:nvSpPr>
        <p:spPr>
          <a:xfrm>
            <a:off x="3484955" y="-1202691"/>
            <a:ext cx="5657445" cy="2054100"/>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spcBef>
                <a:spcPts val="0"/>
              </a:spcBef>
            </a:pPr>
            <a:r>
              <a:rPr lang="es-PE"/>
              <a:t>ECOSISTEMA DE HADOOP</a:t>
            </a:r>
            <a:endParaRPr lang="es-P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373639" y="-206374"/>
            <a:ext cx="9906000" cy="2852737"/>
          </a:xfrm>
          <a:prstGeom prst="rect">
            <a:avLst/>
          </a:prstGeom>
        </p:spPr>
        <p:txBody>
          <a:bodyPr spcFirstLastPara="1" wrap="square" lIns="121900" tIns="121900" rIns="121900" bIns="121900" anchor="b" anchorCtr="0">
            <a:noAutofit/>
          </a:bodyPr>
          <a:lstStyle/>
          <a:p>
            <a:r>
              <a:rPr lang="es-PE" dirty="0"/>
              <a:t>APACHE HIVE</a:t>
            </a:r>
            <a:endParaRPr dirty="0"/>
          </a:p>
        </p:txBody>
      </p:sp>
      <p:sp>
        <p:nvSpPr>
          <p:cNvPr id="4" name="Marcador de texto 3">
            <a:extLst>
              <a:ext uri="{FF2B5EF4-FFF2-40B4-BE49-F238E27FC236}">
                <a16:creationId xmlns:a16="http://schemas.microsoft.com/office/drawing/2014/main" id="{79AB2BDA-188D-4423-B16E-CE097914609E}"/>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3460FB68-09B0-45A1-95D1-089B7FF7C0AE}"/>
              </a:ext>
            </a:extLst>
          </p:cNvPr>
          <p:cNvPicPr>
            <a:picLocks noChangeAspect="1"/>
          </p:cNvPicPr>
          <p:nvPr/>
        </p:nvPicPr>
        <p:blipFill rotWithShape="1">
          <a:blip r:embed="rId3"/>
          <a:srcRect t="18198"/>
          <a:stretch/>
        </p:blipFill>
        <p:spPr>
          <a:xfrm>
            <a:off x="581000" y="1814285"/>
            <a:ext cx="11023600" cy="4882749"/>
          </a:xfrm>
          <a:prstGeom prst="rect">
            <a:avLst/>
          </a:prstGeom>
        </p:spPr>
      </p:pic>
      <p:sp>
        <p:nvSpPr>
          <p:cNvPr id="8" name="Google Shape;206;p37">
            <a:extLst>
              <a:ext uri="{FF2B5EF4-FFF2-40B4-BE49-F238E27FC236}">
                <a16:creationId xmlns:a16="http://schemas.microsoft.com/office/drawing/2014/main" id="{D30B9C66-D142-4D06-AD18-60998BBF0FF0}"/>
              </a:ext>
            </a:extLst>
          </p:cNvPr>
          <p:cNvSpPr txBox="1">
            <a:spLocks/>
          </p:cNvSpPr>
          <p:nvPr/>
        </p:nvSpPr>
        <p:spPr>
          <a:xfrm>
            <a:off x="3805600" y="-649394"/>
            <a:ext cx="4574399" cy="2054100"/>
          </a:xfrm>
          <a:prstGeom prst="rect">
            <a:avLst/>
          </a:prstGeom>
        </p:spPr>
        <p:txBody>
          <a:bodyPr spcFirstLastPara="1" wrap="square" lIns="91425" tIns="91425" rIns="91425" bIns="91425" anchor="b" anchorCtr="0">
            <a:noAutofit/>
          </a:bodyPr>
          <a:lstStyle>
            <a:lvl1pPr algn="ctr" defTabSz="914400" rtl="0" eaLnBrk="1" latinLnBrk="0" hangingPunct="1">
              <a:lnSpc>
                <a:spcPct val="90000"/>
              </a:lnSpc>
              <a:spcBef>
                <a:spcPct val="0"/>
              </a:spcBef>
              <a:buNone/>
              <a:defRPr sz="3600" kern="1200" cap="none" baseline="0">
                <a:solidFill>
                  <a:schemeClr val="tx1"/>
                </a:solidFill>
                <a:latin typeface="+mj-lt"/>
                <a:ea typeface="+mj-ea"/>
                <a:cs typeface="+mj-cs"/>
              </a:defRPr>
            </a:lvl1pPr>
          </a:lstStyle>
          <a:p>
            <a:pPr>
              <a:spcBef>
                <a:spcPts val="0"/>
              </a:spcBef>
            </a:pPr>
            <a:r>
              <a:rPr lang="es-PE"/>
              <a:t>APACHE HIVE</a:t>
            </a:r>
            <a:endParaRPr lang="es-PE" dirty="0"/>
          </a:p>
        </p:txBody>
      </p:sp>
    </p:spTree>
    <p:extLst>
      <p:ext uri="{BB962C8B-B14F-4D97-AF65-F5344CB8AC3E}">
        <p14:creationId xmlns:p14="http://schemas.microsoft.com/office/powerpoint/2010/main" val="352149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prstGeom prst="rect">
            <a:avLst/>
          </a:prstGeom>
        </p:spPr>
        <p:txBody>
          <a:bodyPr spcFirstLastPara="1" wrap="square" lIns="121900" tIns="121900" rIns="121900" bIns="121900" anchor="b" anchorCtr="0">
            <a:noAutofit/>
          </a:bodyPr>
          <a:lstStyle/>
          <a:p>
            <a:r>
              <a:rPr lang="es-PE" dirty="0"/>
              <a:t>APACHE HIVE</a:t>
            </a:r>
            <a:endParaRPr dirty="0"/>
          </a:p>
        </p:txBody>
      </p:sp>
      <p:sp>
        <p:nvSpPr>
          <p:cNvPr id="4" name="Marcador de texto 3">
            <a:extLst>
              <a:ext uri="{FF2B5EF4-FFF2-40B4-BE49-F238E27FC236}">
                <a16:creationId xmlns:a16="http://schemas.microsoft.com/office/drawing/2014/main" id="{BC0C4041-901F-4EB7-A054-139BCFFFABC0}"/>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3" name="Imagen 2">
            <a:extLst>
              <a:ext uri="{FF2B5EF4-FFF2-40B4-BE49-F238E27FC236}">
                <a16:creationId xmlns:a16="http://schemas.microsoft.com/office/drawing/2014/main" id="{DF36C660-A8F9-4162-9A4A-0D0C22488DAD}"/>
              </a:ext>
            </a:extLst>
          </p:cNvPr>
          <p:cNvPicPr>
            <a:picLocks noChangeAspect="1"/>
          </p:cNvPicPr>
          <p:nvPr/>
        </p:nvPicPr>
        <p:blipFill>
          <a:blip r:embed="rId3"/>
          <a:stretch>
            <a:fillRect/>
          </a:stretch>
        </p:blipFill>
        <p:spPr>
          <a:xfrm>
            <a:off x="1221670" y="1624812"/>
            <a:ext cx="9742260" cy="4940989"/>
          </a:xfrm>
          <a:prstGeom prst="rect">
            <a:avLst/>
          </a:prstGeom>
        </p:spPr>
      </p:pic>
      <p:sp>
        <p:nvSpPr>
          <p:cNvPr id="8" name="Google Shape;206;p37">
            <a:extLst>
              <a:ext uri="{FF2B5EF4-FFF2-40B4-BE49-F238E27FC236}">
                <a16:creationId xmlns:a16="http://schemas.microsoft.com/office/drawing/2014/main" id="{1125B64D-7A4C-46D7-9236-A32AAE25CED3}"/>
              </a:ext>
            </a:extLst>
          </p:cNvPr>
          <p:cNvSpPr txBox="1">
            <a:spLocks/>
          </p:cNvSpPr>
          <p:nvPr/>
        </p:nvSpPr>
        <p:spPr>
          <a:xfrm>
            <a:off x="3049600" y="-408459"/>
            <a:ext cx="6099199" cy="167557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9pPr>
          </a:lstStyle>
          <a:p>
            <a:r>
              <a:rPr lang="es-PE" sz="3733" dirty="0">
                <a:solidFill>
                  <a:schemeClr val="tx1"/>
                </a:solidFill>
              </a:rPr>
              <a:t>HQL</a:t>
            </a:r>
          </a:p>
        </p:txBody>
      </p:sp>
    </p:spTree>
    <p:extLst>
      <p:ext uri="{BB962C8B-B14F-4D97-AF65-F5344CB8AC3E}">
        <p14:creationId xmlns:p14="http://schemas.microsoft.com/office/powerpoint/2010/main" val="71295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1411" y="311860"/>
            <a:ext cx="9906000" cy="1680806"/>
          </a:xfrm>
          <a:prstGeom prst="rect">
            <a:avLst/>
          </a:prstGeom>
        </p:spPr>
        <p:txBody>
          <a:bodyPr spcFirstLastPara="1" wrap="square" lIns="121900" tIns="121900" rIns="121900" bIns="121900" anchor="b" anchorCtr="0">
            <a:noAutofit/>
          </a:bodyPr>
          <a:lstStyle/>
          <a:p>
            <a:r>
              <a:rPr lang="es-PE" dirty="0"/>
              <a:t>APACHE PIG</a:t>
            </a:r>
            <a:endParaRPr dirty="0"/>
          </a:p>
        </p:txBody>
      </p:sp>
      <p:sp>
        <p:nvSpPr>
          <p:cNvPr id="3" name="Marcador de texto 2">
            <a:extLst>
              <a:ext uri="{FF2B5EF4-FFF2-40B4-BE49-F238E27FC236}">
                <a16:creationId xmlns:a16="http://schemas.microsoft.com/office/drawing/2014/main" id="{9C27B374-892E-4AE2-9D68-7A0BC0504798}"/>
              </a:ext>
            </a:extLst>
          </p:cNvPr>
          <p:cNvSpPr>
            <a:spLocks noGrp="1"/>
          </p:cNvSpPr>
          <p:nvPr>
            <p:ph type="body" idx="1"/>
          </p:nvPr>
        </p:nvSpPr>
        <p:spPr/>
        <p:txBody>
          <a:bodyPr/>
          <a:lstStyle/>
          <a:p>
            <a:endParaRPr lang="es-MX"/>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6" name="Imagen 5">
            <a:extLst>
              <a:ext uri="{FF2B5EF4-FFF2-40B4-BE49-F238E27FC236}">
                <a16:creationId xmlns:a16="http://schemas.microsoft.com/office/drawing/2014/main" id="{2A25B776-CF6D-4B79-B2F9-43A4A804FDD3}"/>
              </a:ext>
            </a:extLst>
          </p:cNvPr>
          <p:cNvPicPr>
            <a:picLocks noChangeAspect="1"/>
          </p:cNvPicPr>
          <p:nvPr/>
        </p:nvPicPr>
        <p:blipFill rotWithShape="1">
          <a:blip r:embed="rId3"/>
          <a:srcRect t="19002"/>
          <a:stretch/>
        </p:blipFill>
        <p:spPr>
          <a:xfrm>
            <a:off x="845196" y="1992666"/>
            <a:ext cx="10495208" cy="4771395"/>
          </a:xfrm>
          <a:prstGeom prst="rect">
            <a:avLst/>
          </a:prstGeom>
        </p:spPr>
      </p:pic>
    </p:spTree>
    <p:extLst>
      <p:ext uri="{BB962C8B-B14F-4D97-AF65-F5344CB8AC3E}">
        <p14:creationId xmlns:p14="http://schemas.microsoft.com/office/powerpoint/2010/main" val="8053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34352FBF-D812-4191-833D-D5B7B6CBD14F}"/>
              </a:ext>
            </a:extLst>
          </p:cNvPr>
          <p:cNvPicPr>
            <a:picLocks noChangeAspect="1"/>
          </p:cNvPicPr>
          <p:nvPr/>
        </p:nvPicPr>
        <p:blipFill>
          <a:blip r:embed="rId3"/>
          <a:stretch>
            <a:fillRect/>
          </a:stretch>
        </p:blipFill>
        <p:spPr>
          <a:xfrm>
            <a:off x="1335986" y="1113998"/>
            <a:ext cx="9513628" cy="5055305"/>
          </a:xfrm>
          <a:prstGeom prst="rect">
            <a:avLst/>
          </a:prstGeom>
        </p:spPr>
      </p:pic>
      <p:sp>
        <p:nvSpPr>
          <p:cNvPr id="7" name="Google Shape;206;p37">
            <a:extLst>
              <a:ext uri="{FF2B5EF4-FFF2-40B4-BE49-F238E27FC236}">
                <a16:creationId xmlns:a16="http://schemas.microsoft.com/office/drawing/2014/main" id="{31626B91-17B2-4278-9F32-D64B72D2A78A}"/>
              </a:ext>
            </a:extLst>
          </p:cNvPr>
          <p:cNvSpPr txBox="1">
            <a:spLocks/>
          </p:cNvSpPr>
          <p:nvPr/>
        </p:nvSpPr>
        <p:spPr>
          <a:xfrm>
            <a:off x="4750415" y="-1555841"/>
            <a:ext cx="6099199" cy="273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600"/>
              <a:buFont typeface="Exo 2"/>
              <a:buNone/>
              <a:defRPr sz="1600" b="0" i="0" u="none" strike="noStrike" cap="none">
                <a:solidFill>
                  <a:schemeClr val="dk1"/>
                </a:solidFill>
                <a:latin typeface="Exo 2"/>
                <a:ea typeface="Exo 2"/>
                <a:cs typeface="Exo 2"/>
                <a:sym typeface="Exo 2"/>
              </a:defRPr>
            </a:lvl9pPr>
          </a:lstStyle>
          <a:p>
            <a:r>
              <a:rPr lang="es-PE" sz="3733" dirty="0">
                <a:solidFill>
                  <a:schemeClr val="tx1"/>
                </a:solidFill>
              </a:rPr>
              <a:t>PIG LATIN</a:t>
            </a:r>
          </a:p>
        </p:txBody>
      </p:sp>
    </p:spTree>
    <p:extLst>
      <p:ext uri="{BB962C8B-B14F-4D97-AF65-F5344CB8AC3E}">
        <p14:creationId xmlns:p14="http://schemas.microsoft.com/office/powerpoint/2010/main" val="3805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1411" y="536670"/>
            <a:ext cx="9906000" cy="1269044"/>
          </a:xfrm>
          <a:prstGeom prst="rect">
            <a:avLst/>
          </a:prstGeom>
        </p:spPr>
        <p:txBody>
          <a:bodyPr spcFirstLastPara="1" wrap="square" lIns="121900" tIns="121900" rIns="121900" bIns="121900" anchor="b" anchorCtr="0">
            <a:noAutofit/>
          </a:bodyPr>
          <a:lstStyle/>
          <a:p>
            <a:r>
              <a:rPr lang="es-PE" dirty="0"/>
              <a:t>SQOOP</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5124" name="Picture 4" descr="What is Apache Sqoop? - Quora">
            <a:extLst>
              <a:ext uri="{FF2B5EF4-FFF2-40B4-BE49-F238E27FC236}">
                <a16:creationId xmlns:a16="http://schemas.microsoft.com/office/drawing/2014/main" id="{37018D71-5140-43C4-9128-48301AC59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042" y="1913479"/>
            <a:ext cx="9815517" cy="295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9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7" name="Picture 2" descr="Apache HBase: Introducción - Aprender BIG DATA desde cero">
            <a:extLst>
              <a:ext uri="{FF2B5EF4-FFF2-40B4-BE49-F238E27FC236}">
                <a16:creationId xmlns:a16="http://schemas.microsoft.com/office/drawing/2014/main" id="{E6BECA50-42E5-4B13-9471-9A0CFACBF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28" y="1087428"/>
            <a:ext cx="5838012" cy="423977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8E73719-D8D2-4A50-87A0-EFDAA1EFEAF0}"/>
              </a:ext>
            </a:extLst>
          </p:cNvPr>
          <p:cNvSpPr/>
          <p:nvPr/>
        </p:nvSpPr>
        <p:spPr>
          <a:xfrm>
            <a:off x="6720468" y="2405621"/>
            <a:ext cx="4661341" cy="1938992"/>
          </a:xfrm>
          <a:prstGeom prst="rect">
            <a:avLst/>
          </a:prstGeom>
        </p:spPr>
        <p:txBody>
          <a:bodyPr wrap="square">
            <a:spAutoFit/>
          </a:bodyPr>
          <a:lstStyle/>
          <a:p>
            <a:r>
              <a:rPr lang="es-MX" sz="2400" dirty="0" err="1">
                <a:solidFill>
                  <a:schemeClr val="tx2"/>
                </a:solidFill>
                <a:latin typeface="Open Sans"/>
              </a:rPr>
              <a:t>HBase</a:t>
            </a:r>
            <a:r>
              <a:rPr lang="es-MX" sz="2400" dirty="0">
                <a:solidFill>
                  <a:schemeClr val="tx2"/>
                </a:solidFill>
                <a:latin typeface="Open Sans"/>
              </a:rPr>
              <a:t> es una base de datos NoSQL de tipo clave-valor o columnar distribuida que ejecuta sobre HDFS (Hadoop </a:t>
            </a:r>
            <a:r>
              <a:rPr lang="es-MX" sz="2400" dirty="0" err="1">
                <a:solidFill>
                  <a:schemeClr val="tx2"/>
                </a:solidFill>
                <a:latin typeface="Open Sans"/>
              </a:rPr>
              <a:t>Distributed</a:t>
            </a:r>
            <a:r>
              <a:rPr lang="es-MX" sz="2400" dirty="0">
                <a:solidFill>
                  <a:schemeClr val="tx2"/>
                </a:solidFill>
                <a:latin typeface="Open Sans"/>
              </a:rPr>
              <a:t> File </a:t>
            </a:r>
            <a:r>
              <a:rPr lang="es-MX" sz="2400" dirty="0" err="1">
                <a:solidFill>
                  <a:schemeClr val="tx2"/>
                </a:solidFill>
                <a:latin typeface="Open Sans"/>
              </a:rPr>
              <a:t>System</a:t>
            </a:r>
            <a:r>
              <a:rPr lang="es-MX" sz="2400" dirty="0">
                <a:solidFill>
                  <a:schemeClr val="tx2"/>
                </a:solidFill>
                <a:latin typeface="Open Sans"/>
              </a:rPr>
              <a:t>).</a:t>
            </a:r>
          </a:p>
        </p:txBody>
      </p:sp>
    </p:spTree>
    <p:extLst>
      <p:ext uri="{BB962C8B-B14F-4D97-AF65-F5344CB8AC3E}">
        <p14:creationId xmlns:p14="http://schemas.microsoft.com/office/powerpoint/2010/main" val="31781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0" y="368198"/>
            <a:ext cx="12192000" cy="741934"/>
          </a:xfrm>
          <a:prstGeom prst="rect">
            <a:avLst/>
          </a:prstGeom>
        </p:spPr>
        <p:txBody>
          <a:bodyPr wrap="square" lIns="0" tIns="0" rIns="0" bIns="0" rtlCol="0" anchor="t">
            <a:spAutoFit/>
          </a:bodyPr>
          <a:lstStyle/>
          <a:p>
            <a:pPr algn="ctr">
              <a:lnSpc>
                <a:spcPts val="6194"/>
              </a:lnSpc>
              <a:spcBef>
                <a:spcPct val="0"/>
              </a:spcBef>
            </a:pPr>
            <a:r>
              <a:rPr lang="en-US" sz="4424" dirty="0" err="1">
                <a:solidFill>
                  <a:srgbClr val="00AAB2"/>
                </a:solidFill>
                <a:latin typeface="Tw Cen MT (Cuerpo)"/>
              </a:rPr>
              <a:t>Tipos</a:t>
            </a:r>
            <a:r>
              <a:rPr lang="en-US" sz="4424" dirty="0">
                <a:solidFill>
                  <a:srgbClr val="00AAB2"/>
                </a:solidFill>
                <a:latin typeface="Tw Cen MT (Cuerpo)"/>
              </a:rPr>
              <a:t> de </a:t>
            </a:r>
            <a:r>
              <a:rPr lang="en-US" sz="4424" dirty="0" err="1">
                <a:solidFill>
                  <a:srgbClr val="00AAB2"/>
                </a:solidFill>
                <a:latin typeface="Tw Cen MT (Cuerpo)"/>
              </a:rPr>
              <a:t>datos</a:t>
            </a:r>
            <a:r>
              <a:rPr lang="en-US" sz="4424" dirty="0">
                <a:solidFill>
                  <a:srgbClr val="00AAB2"/>
                </a:solidFill>
                <a:latin typeface="Tw Cen MT (Cuerpo)"/>
              </a:rPr>
              <a:t> </a:t>
            </a:r>
            <a:r>
              <a:rPr lang="en-US" sz="4424" dirty="0" err="1">
                <a:solidFill>
                  <a:srgbClr val="00AAB2"/>
                </a:solidFill>
                <a:latin typeface="Tw Cen MT (Cuerpo)"/>
              </a:rPr>
              <a:t>según</a:t>
            </a:r>
            <a:r>
              <a:rPr lang="en-US" sz="4424" dirty="0">
                <a:solidFill>
                  <a:srgbClr val="00AAB2"/>
                </a:solidFill>
                <a:latin typeface="Tw Cen MT (Cuerpo)"/>
              </a:rPr>
              <a:t> </a:t>
            </a:r>
            <a:r>
              <a:rPr lang="en-US" sz="4424" dirty="0" err="1">
                <a:solidFill>
                  <a:srgbClr val="00AAB2"/>
                </a:solidFill>
                <a:latin typeface="Tw Cen MT (Cuerpo)"/>
              </a:rPr>
              <a:t>su</a:t>
            </a:r>
            <a:r>
              <a:rPr lang="en-US" sz="4424" dirty="0">
                <a:solidFill>
                  <a:srgbClr val="00AAB2"/>
                </a:solidFill>
                <a:latin typeface="Tw Cen MT (Cuerpo)"/>
              </a:rPr>
              <a:t> </a:t>
            </a:r>
            <a:r>
              <a:rPr lang="en-US" sz="4424" dirty="0" err="1">
                <a:solidFill>
                  <a:srgbClr val="00AAB2"/>
                </a:solidFill>
                <a:latin typeface="Tw Cen MT (Cuerpo)"/>
              </a:rPr>
              <a:t>estructura</a:t>
            </a:r>
            <a:endParaRPr lang="en-US" sz="4424" dirty="0">
              <a:solidFill>
                <a:srgbClr val="00AAB2"/>
              </a:solidFill>
              <a:latin typeface="Tw Cen MT (Cuerpo)"/>
            </a:endParaRPr>
          </a:p>
        </p:txBody>
      </p:sp>
      <p:sp>
        <p:nvSpPr>
          <p:cNvPr id="11" name="CuadroTexto 10">
            <a:extLst>
              <a:ext uri="{FF2B5EF4-FFF2-40B4-BE49-F238E27FC236}">
                <a16:creationId xmlns:a16="http://schemas.microsoft.com/office/drawing/2014/main" id="{746100D6-2596-4930-991E-41E02767C26C}"/>
              </a:ext>
            </a:extLst>
          </p:cNvPr>
          <p:cNvSpPr txBox="1"/>
          <p:nvPr/>
        </p:nvSpPr>
        <p:spPr>
          <a:xfrm>
            <a:off x="4678156" y="5730298"/>
            <a:ext cx="3145044" cy="993218"/>
          </a:xfrm>
          <a:prstGeom prst="rect">
            <a:avLst/>
          </a:prstGeom>
          <a:solidFill>
            <a:schemeClr val="tx1"/>
          </a:solidFill>
        </p:spPr>
        <p:txBody>
          <a:bodyPr vert="horz" wrap="square" lIns="91440" tIns="45720" rIns="91440" bIns="45720" rtlCol="0" anchor="ctr">
            <a:noAutofit/>
          </a:bodyPr>
          <a:lstStyle/>
          <a:p>
            <a:pPr algn="l"/>
            <a:endParaRPr lang="es-MX" dirty="0"/>
          </a:p>
        </p:txBody>
      </p:sp>
      <p:pic>
        <p:nvPicPr>
          <p:cNvPr id="1026" name="Picture 2" descr="informacion datos">
            <a:extLst>
              <a:ext uri="{FF2B5EF4-FFF2-40B4-BE49-F238E27FC236}">
                <a16:creationId xmlns:a16="http://schemas.microsoft.com/office/drawing/2014/main" id="{C8ECFD34-D5A3-4B7F-80BB-A9990FAEE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396" y="1239530"/>
            <a:ext cx="5039667" cy="507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192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2" name="Rectángulo 1">
            <a:extLst>
              <a:ext uri="{FF2B5EF4-FFF2-40B4-BE49-F238E27FC236}">
                <a16:creationId xmlns:a16="http://schemas.microsoft.com/office/drawing/2014/main" id="{98E73719-D8D2-4A50-87A0-EFDAA1EFEAF0}"/>
              </a:ext>
            </a:extLst>
          </p:cNvPr>
          <p:cNvSpPr/>
          <p:nvPr/>
        </p:nvSpPr>
        <p:spPr>
          <a:xfrm>
            <a:off x="6665878" y="2711728"/>
            <a:ext cx="4661341" cy="1569660"/>
          </a:xfrm>
          <a:prstGeom prst="rect">
            <a:avLst/>
          </a:prstGeom>
        </p:spPr>
        <p:txBody>
          <a:bodyPr wrap="square">
            <a:spAutoFit/>
          </a:bodyPr>
          <a:lstStyle/>
          <a:p>
            <a:r>
              <a:rPr lang="es-MX" sz="2400" dirty="0">
                <a:solidFill>
                  <a:schemeClr val="tx2"/>
                </a:solidFill>
                <a:latin typeface="Open Sans"/>
              </a:rPr>
              <a:t>Plataforma distribuida de transmisión de datos, permite publicar, almacenar, y procesar flujos de datos en tiempo real.</a:t>
            </a:r>
          </a:p>
        </p:txBody>
      </p:sp>
      <p:pic>
        <p:nvPicPr>
          <p:cNvPr id="2050" name="Picture 2" descr="Apache Kafka: Flujos de datos en tiempo real | OVHcloud">
            <a:extLst>
              <a:ext uri="{FF2B5EF4-FFF2-40B4-BE49-F238E27FC236}">
                <a16:creationId xmlns:a16="http://schemas.microsoft.com/office/drawing/2014/main" id="{17028EE6-B0E1-4577-908E-4285238C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99" y="2492469"/>
            <a:ext cx="4584700" cy="176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8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259940" y="598860"/>
            <a:ext cx="9906000" cy="842963"/>
          </a:xfrm>
          <a:prstGeom prst="rect">
            <a:avLst/>
          </a:prstGeom>
        </p:spPr>
        <p:txBody>
          <a:bodyPr spcFirstLastPara="1" wrap="square" lIns="121900" tIns="121900" rIns="121900" bIns="121900" anchor="b" anchorCtr="0">
            <a:noAutofit/>
          </a:bodyPr>
          <a:lstStyle/>
          <a:p>
            <a:r>
              <a:rPr lang="es-PE" dirty="0"/>
              <a:t>APACHE SPARK</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5" name="Imagen 4">
            <a:extLst>
              <a:ext uri="{FF2B5EF4-FFF2-40B4-BE49-F238E27FC236}">
                <a16:creationId xmlns:a16="http://schemas.microsoft.com/office/drawing/2014/main" id="{E931C3A6-D085-4A7F-975F-6CAD251C277D}"/>
              </a:ext>
            </a:extLst>
          </p:cNvPr>
          <p:cNvPicPr>
            <a:picLocks noChangeAspect="1"/>
          </p:cNvPicPr>
          <p:nvPr/>
        </p:nvPicPr>
        <p:blipFill>
          <a:blip r:embed="rId3"/>
          <a:stretch>
            <a:fillRect/>
          </a:stretch>
        </p:blipFill>
        <p:spPr>
          <a:xfrm>
            <a:off x="816257" y="1581542"/>
            <a:ext cx="5396683" cy="4751713"/>
          </a:xfrm>
          <a:prstGeom prst="rect">
            <a:avLst/>
          </a:prstGeom>
        </p:spPr>
      </p:pic>
      <p:sp>
        <p:nvSpPr>
          <p:cNvPr id="10" name="Rectángulo 9">
            <a:extLst>
              <a:ext uri="{FF2B5EF4-FFF2-40B4-BE49-F238E27FC236}">
                <a16:creationId xmlns:a16="http://schemas.microsoft.com/office/drawing/2014/main" id="{5ED08027-0755-48C7-9E3A-8D307A870D46}"/>
              </a:ext>
            </a:extLst>
          </p:cNvPr>
          <p:cNvSpPr/>
          <p:nvPr/>
        </p:nvSpPr>
        <p:spPr>
          <a:xfrm>
            <a:off x="6665878" y="2711728"/>
            <a:ext cx="4661341" cy="2308324"/>
          </a:xfrm>
          <a:prstGeom prst="rect">
            <a:avLst/>
          </a:prstGeom>
        </p:spPr>
        <p:txBody>
          <a:bodyPr wrap="square">
            <a:spAutoFit/>
          </a:bodyPr>
          <a:lstStyle/>
          <a:p>
            <a:r>
              <a:rPr lang="es-MX" sz="2400" dirty="0">
                <a:solidFill>
                  <a:schemeClr val="tx2"/>
                </a:solidFill>
                <a:latin typeface="Open Sans"/>
              </a:rPr>
              <a:t>Es un </a:t>
            </a:r>
            <a:r>
              <a:rPr lang="es-MX" sz="2400" dirty="0" err="1">
                <a:solidFill>
                  <a:schemeClr val="tx2"/>
                </a:solidFill>
                <a:latin typeface="Open Sans"/>
              </a:rPr>
              <a:t>framework</a:t>
            </a:r>
            <a:r>
              <a:rPr lang="es-MX" sz="2400" dirty="0">
                <a:solidFill>
                  <a:schemeClr val="tx2"/>
                </a:solidFill>
                <a:latin typeface="Open Sans"/>
              </a:rPr>
              <a:t> que nos permite procesar datos a gran escala que integra módulos para SQL, </a:t>
            </a:r>
            <a:r>
              <a:rPr lang="es-MX" sz="2400" dirty="0" err="1">
                <a:solidFill>
                  <a:schemeClr val="tx2"/>
                </a:solidFill>
                <a:latin typeface="Open Sans"/>
              </a:rPr>
              <a:t>streaming</a:t>
            </a:r>
            <a:r>
              <a:rPr lang="es-MX" sz="2400" dirty="0">
                <a:solidFill>
                  <a:schemeClr val="tx2"/>
                </a:solidFill>
                <a:latin typeface="Open Sans"/>
              </a:rPr>
              <a:t>, aprendizaje automático y procesamiento de grafos.</a:t>
            </a:r>
          </a:p>
        </p:txBody>
      </p:sp>
    </p:spTree>
    <p:extLst>
      <p:ext uri="{BB962C8B-B14F-4D97-AF65-F5344CB8AC3E}">
        <p14:creationId xmlns:p14="http://schemas.microsoft.com/office/powerpoint/2010/main" val="1398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39800" y="550601"/>
            <a:ext cx="9906000" cy="681207"/>
          </a:xfrm>
          <a:prstGeom prst="rect">
            <a:avLst/>
          </a:prstGeom>
        </p:spPr>
        <p:txBody>
          <a:bodyPr spcFirstLastPara="1" wrap="square" lIns="121900" tIns="121900" rIns="121900" bIns="121900" anchor="b" anchorCtr="0">
            <a:noAutofit/>
          </a:bodyPr>
          <a:lstStyle/>
          <a:p>
            <a:r>
              <a:rPr lang="es-PE" dirty="0"/>
              <a:t>APACHE SPARK</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5" name="Imagen 4">
            <a:extLst>
              <a:ext uri="{FF2B5EF4-FFF2-40B4-BE49-F238E27FC236}">
                <a16:creationId xmlns:a16="http://schemas.microsoft.com/office/drawing/2014/main" id="{E931C3A6-D085-4A7F-975F-6CAD251C277D}"/>
              </a:ext>
            </a:extLst>
          </p:cNvPr>
          <p:cNvPicPr>
            <a:picLocks noChangeAspect="1"/>
          </p:cNvPicPr>
          <p:nvPr/>
        </p:nvPicPr>
        <p:blipFill>
          <a:blip r:embed="rId3"/>
          <a:stretch>
            <a:fillRect/>
          </a:stretch>
        </p:blipFill>
        <p:spPr>
          <a:xfrm>
            <a:off x="816257" y="1581542"/>
            <a:ext cx="5396683" cy="4751713"/>
          </a:xfrm>
          <a:prstGeom prst="rect">
            <a:avLst/>
          </a:prstGeom>
        </p:spPr>
      </p:pic>
      <p:sp>
        <p:nvSpPr>
          <p:cNvPr id="2" name="Rectángulo 1">
            <a:extLst>
              <a:ext uri="{FF2B5EF4-FFF2-40B4-BE49-F238E27FC236}">
                <a16:creationId xmlns:a16="http://schemas.microsoft.com/office/drawing/2014/main" id="{057B3A4F-4B86-4FD1-B026-7AC546D4275F}"/>
              </a:ext>
            </a:extLst>
          </p:cNvPr>
          <p:cNvSpPr/>
          <p:nvPr/>
        </p:nvSpPr>
        <p:spPr>
          <a:xfrm>
            <a:off x="6792115" y="2595417"/>
            <a:ext cx="5396684" cy="461665"/>
          </a:xfrm>
          <a:prstGeom prst="rect">
            <a:avLst/>
          </a:prstGeom>
        </p:spPr>
        <p:txBody>
          <a:bodyPr wrap="square">
            <a:spAutoFit/>
          </a:bodyPr>
          <a:lstStyle/>
          <a:p>
            <a:endParaRPr lang="es-MX" sz="2400" dirty="0"/>
          </a:p>
        </p:txBody>
      </p:sp>
      <p:sp>
        <p:nvSpPr>
          <p:cNvPr id="8" name="Rectángulo 7">
            <a:extLst>
              <a:ext uri="{FF2B5EF4-FFF2-40B4-BE49-F238E27FC236}">
                <a16:creationId xmlns:a16="http://schemas.microsoft.com/office/drawing/2014/main" id="{EB1E37D9-6772-476F-9E29-78904660AFBB}"/>
              </a:ext>
            </a:extLst>
          </p:cNvPr>
          <p:cNvSpPr/>
          <p:nvPr/>
        </p:nvSpPr>
        <p:spPr>
          <a:xfrm>
            <a:off x="6564198" y="2646485"/>
            <a:ext cx="4661341" cy="2308324"/>
          </a:xfrm>
          <a:prstGeom prst="rect">
            <a:avLst/>
          </a:prstGeom>
        </p:spPr>
        <p:txBody>
          <a:bodyPr wrap="square">
            <a:spAutoFit/>
          </a:bodyPr>
          <a:lstStyle/>
          <a:p>
            <a:r>
              <a:rPr lang="es-MX" sz="2400" dirty="0">
                <a:solidFill>
                  <a:schemeClr val="tx2"/>
                </a:solidFill>
                <a:latin typeface="Open Sans"/>
              </a:rPr>
              <a:t>El rendimiento de </a:t>
            </a:r>
            <a:r>
              <a:rPr lang="es-MX" sz="2400" dirty="0" err="1">
                <a:solidFill>
                  <a:schemeClr val="tx2"/>
                </a:solidFill>
                <a:latin typeface="Open Sans"/>
              </a:rPr>
              <a:t>Spark</a:t>
            </a:r>
            <a:r>
              <a:rPr lang="es-MX" sz="2400" dirty="0">
                <a:solidFill>
                  <a:schemeClr val="tx2"/>
                </a:solidFill>
                <a:latin typeface="Open Sans"/>
              </a:rPr>
              <a:t> es hasta 100 veces más rápido en</a:t>
            </a:r>
          </a:p>
          <a:p>
            <a:r>
              <a:rPr lang="es-MX" sz="2400" dirty="0">
                <a:solidFill>
                  <a:schemeClr val="tx2"/>
                </a:solidFill>
                <a:latin typeface="Open Sans"/>
              </a:rPr>
              <a:t>memoria y 10 veces más rápido en disco en comparación</a:t>
            </a:r>
          </a:p>
          <a:p>
            <a:r>
              <a:rPr lang="es-MX" sz="2400" dirty="0">
                <a:solidFill>
                  <a:schemeClr val="tx2"/>
                </a:solidFill>
                <a:latin typeface="Open Sans"/>
              </a:rPr>
              <a:t>con Hadoop.</a:t>
            </a:r>
          </a:p>
        </p:txBody>
      </p:sp>
    </p:spTree>
    <p:extLst>
      <p:ext uri="{BB962C8B-B14F-4D97-AF65-F5344CB8AC3E}">
        <p14:creationId xmlns:p14="http://schemas.microsoft.com/office/powerpoint/2010/main" val="4530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517932" y="380464"/>
            <a:ext cx="9906000" cy="946602"/>
          </a:xfrm>
          <a:prstGeom prst="rect">
            <a:avLst/>
          </a:prstGeom>
        </p:spPr>
        <p:txBody>
          <a:bodyPr spcFirstLastPara="1" wrap="square" lIns="121900" tIns="121900" rIns="121900" bIns="121900" anchor="b" anchorCtr="0">
            <a:noAutofit/>
          </a:bodyPr>
          <a:lstStyle/>
          <a:p>
            <a:r>
              <a:rPr lang="es-PE" dirty="0"/>
              <a:t>APACHE SPARK</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2" name="Rectángulo 1">
            <a:extLst>
              <a:ext uri="{FF2B5EF4-FFF2-40B4-BE49-F238E27FC236}">
                <a16:creationId xmlns:a16="http://schemas.microsoft.com/office/drawing/2014/main" id="{057B3A4F-4B86-4FD1-B026-7AC546D4275F}"/>
              </a:ext>
            </a:extLst>
          </p:cNvPr>
          <p:cNvSpPr/>
          <p:nvPr/>
        </p:nvSpPr>
        <p:spPr>
          <a:xfrm>
            <a:off x="6792115" y="2595417"/>
            <a:ext cx="5396684" cy="461665"/>
          </a:xfrm>
          <a:prstGeom prst="rect">
            <a:avLst/>
          </a:prstGeom>
        </p:spPr>
        <p:txBody>
          <a:bodyPr wrap="square">
            <a:spAutoFit/>
          </a:bodyPr>
          <a:lstStyle/>
          <a:p>
            <a:endParaRPr lang="es-MX" sz="2400" dirty="0"/>
          </a:p>
        </p:txBody>
      </p:sp>
      <p:sp>
        <p:nvSpPr>
          <p:cNvPr id="3" name="Rectángulo 2">
            <a:extLst>
              <a:ext uri="{FF2B5EF4-FFF2-40B4-BE49-F238E27FC236}">
                <a16:creationId xmlns:a16="http://schemas.microsoft.com/office/drawing/2014/main" id="{1DB674C7-CB4F-4701-B6E4-6B13F81799F6}"/>
              </a:ext>
            </a:extLst>
          </p:cNvPr>
          <p:cNvSpPr/>
          <p:nvPr/>
        </p:nvSpPr>
        <p:spPr>
          <a:xfrm>
            <a:off x="2873829" y="1864467"/>
            <a:ext cx="6939860" cy="2893100"/>
          </a:xfrm>
          <a:prstGeom prst="rect">
            <a:avLst/>
          </a:prstGeom>
        </p:spPr>
        <p:txBody>
          <a:bodyPr wrap="square">
            <a:spAutoFit/>
          </a:bodyPr>
          <a:lstStyle/>
          <a:p>
            <a:pPr>
              <a:buFont typeface="Arial" panose="020B0604020202020204" pitchFamily="34" charset="0"/>
              <a:buChar char="•"/>
            </a:pPr>
            <a:r>
              <a:rPr lang="es-MX" sz="1400" u="sng" dirty="0" err="1">
                <a:latin typeface="Verdana" panose="020B0604030504040204" pitchFamily="34" charset="0"/>
                <a:hlinkClick r:id="rId3">
                  <a:extLst>
                    <a:ext uri="{A12FA001-AC4F-418D-AE19-62706E023703}">
                      <ahyp:hlinkClr xmlns:ahyp="http://schemas.microsoft.com/office/drawing/2018/hyperlinkcolor" val="tx"/>
                    </a:ext>
                  </a:extLst>
                </a:hlinkClick>
              </a:rPr>
              <a:t>Spark</a:t>
            </a:r>
            <a:r>
              <a:rPr lang="es-MX" sz="1400" u="sng" dirty="0">
                <a:latin typeface="Verdana" panose="020B0604030504040204" pitchFamily="34" charset="0"/>
                <a:hlinkClick r:id="rId3">
                  <a:extLst>
                    <a:ext uri="{A12FA001-AC4F-418D-AE19-62706E023703}">
                      <ahyp:hlinkClr xmlns:ahyp="http://schemas.microsoft.com/office/drawing/2018/hyperlinkcolor" val="tx"/>
                    </a:ext>
                  </a:extLst>
                </a:hlinkClick>
              </a:rPr>
              <a:t> SQL</a:t>
            </a:r>
            <a:r>
              <a:rPr lang="es-MX" sz="1400" dirty="0">
                <a:latin typeface="Verdana" panose="020B0604030504040204" pitchFamily="34" charset="0"/>
              </a:rPr>
              <a:t>: </a:t>
            </a:r>
            <a:r>
              <a:rPr lang="es-MX" sz="1400" dirty="0">
                <a:solidFill>
                  <a:schemeClr val="tx2"/>
                </a:solidFill>
                <a:latin typeface="Verdana" panose="020B0604030504040204" pitchFamily="34" charset="0"/>
              </a:rPr>
              <a:t>permite acceder a los datos de manera estructurada. También facilita la integración de </a:t>
            </a:r>
            <a:r>
              <a:rPr lang="es-MX" sz="1400" dirty="0" err="1">
                <a:solidFill>
                  <a:schemeClr val="tx2"/>
                </a:solidFill>
                <a:latin typeface="Verdana" panose="020B0604030504040204" pitchFamily="34" charset="0"/>
              </a:rPr>
              <a:t>Spark</a:t>
            </a:r>
            <a:r>
              <a:rPr lang="es-MX" sz="1400" dirty="0">
                <a:solidFill>
                  <a:schemeClr val="tx2"/>
                </a:solidFill>
                <a:latin typeface="Verdana" panose="020B0604030504040204" pitchFamily="34" charset="0"/>
              </a:rPr>
              <a:t> con </a:t>
            </a:r>
            <a:r>
              <a:rPr lang="es-MX" sz="1400" dirty="0" err="1">
                <a:solidFill>
                  <a:schemeClr val="tx2"/>
                </a:solidFill>
                <a:latin typeface="Verdana" panose="020B0604030504040204" pitchFamily="34" charset="0"/>
              </a:rPr>
              <a:t>Hive</a:t>
            </a:r>
            <a:r>
              <a:rPr lang="es-MX" sz="1400" dirty="0">
                <a:solidFill>
                  <a:schemeClr val="tx2"/>
                </a:solidFill>
                <a:latin typeface="Verdana" panose="020B0604030504040204" pitchFamily="34" charset="0"/>
              </a:rPr>
              <a:t>, ODBC, JDBC y herramientas de </a:t>
            </a:r>
            <a:r>
              <a:rPr lang="es-MX" sz="1400" dirty="0" err="1">
                <a:solidFill>
                  <a:schemeClr val="tx2"/>
                </a:solidFill>
                <a:latin typeface="Verdana" panose="020B0604030504040204" pitchFamily="34" charset="0"/>
              </a:rPr>
              <a:t>business</a:t>
            </a:r>
            <a:r>
              <a:rPr lang="es-MX" sz="1400" dirty="0">
                <a:solidFill>
                  <a:schemeClr val="tx2"/>
                </a:solidFill>
                <a:latin typeface="Verdana" panose="020B0604030504040204" pitchFamily="34" charset="0"/>
              </a:rPr>
              <a:t> </a:t>
            </a:r>
            <a:r>
              <a:rPr lang="es-MX" sz="1400" dirty="0" err="1">
                <a:solidFill>
                  <a:schemeClr val="tx2"/>
                </a:solidFill>
                <a:latin typeface="Verdana" panose="020B0604030504040204" pitchFamily="34" charset="0"/>
              </a:rPr>
              <a:t>intelligence</a:t>
            </a:r>
            <a:r>
              <a:rPr lang="es-MX" sz="1400" dirty="0">
                <a:solidFill>
                  <a:schemeClr val="tx2"/>
                </a:solidFill>
                <a:latin typeface="Verdana" panose="020B0604030504040204" pitchFamily="34" charset="0"/>
              </a:rPr>
              <a:t>.</a:t>
            </a:r>
          </a:p>
          <a:p>
            <a:pPr>
              <a:buFont typeface="Arial" panose="020B0604020202020204" pitchFamily="34" charset="0"/>
              <a:buChar char="•"/>
            </a:pPr>
            <a:endParaRPr lang="es-MX" sz="1400" dirty="0">
              <a:solidFill>
                <a:schemeClr val="tx2"/>
              </a:solidFill>
              <a:latin typeface="Verdana" panose="020B0604030504040204" pitchFamily="34" charset="0"/>
            </a:endParaRPr>
          </a:p>
          <a:p>
            <a:pPr>
              <a:buFont typeface="Arial" panose="020B0604020202020204" pitchFamily="34" charset="0"/>
              <a:buChar char="•"/>
            </a:pPr>
            <a:r>
              <a:rPr lang="es-MX" sz="1400" dirty="0" err="1">
                <a:latin typeface="Verdana" panose="020B0604030504040204" pitchFamily="34" charset="0"/>
                <a:hlinkClick r:id="rId4">
                  <a:extLst>
                    <a:ext uri="{A12FA001-AC4F-418D-AE19-62706E023703}">
                      <ahyp:hlinkClr xmlns:ahyp="http://schemas.microsoft.com/office/drawing/2018/hyperlinkcolor" val="tx"/>
                    </a:ext>
                  </a:extLst>
                </a:hlinkClick>
              </a:rPr>
              <a:t>Spark</a:t>
            </a:r>
            <a:r>
              <a:rPr lang="es-MX" sz="1400" dirty="0">
                <a:latin typeface="Verdana" panose="020B0604030504040204" pitchFamily="34" charset="0"/>
                <a:hlinkClick r:id="rId4">
                  <a:extLst>
                    <a:ext uri="{A12FA001-AC4F-418D-AE19-62706E023703}">
                      <ahyp:hlinkClr xmlns:ahyp="http://schemas.microsoft.com/office/drawing/2018/hyperlinkcolor" val="tx"/>
                    </a:ext>
                  </a:extLst>
                </a:hlinkClick>
              </a:rPr>
              <a:t> </a:t>
            </a:r>
            <a:r>
              <a:rPr lang="es-MX" sz="1400" dirty="0" err="1">
                <a:latin typeface="Verdana" panose="020B0604030504040204" pitchFamily="34" charset="0"/>
                <a:hlinkClick r:id="rId4">
                  <a:extLst>
                    <a:ext uri="{A12FA001-AC4F-418D-AE19-62706E023703}">
                      <ahyp:hlinkClr xmlns:ahyp="http://schemas.microsoft.com/office/drawing/2018/hyperlinkcolor" val="tx"/>
                    </a:ext>
                  </a:extLst>
                </a:hlinkClick>
              </a:rPr>
              <a:t>Streaming</a:t>
            </a:r>
            <a:r>
              <a:rPr lang="es-MX" sz="1400" dirty="0">
                <a:latin typeface="Verdana" panose="020B0604030504040204" pitchFamily="34" charset="0"/>
              </a:rPr>
              <a:t>: </a:t>
            </a:r>
            <a:r>
              <a:rPr lang="es-MX" sz="1400" dirty="0">
                <a:solidFill>
                  <a:schemeClr val="tx2"/>
                </a:solidFill>
                <a:latin typeface="Verdana" panose="020B0604030504040204" pitchFamily="34" charset="0"/>
              </a:rPr>
              <a:t>brinda soporte para el </a:t>
            </a:r>
            <a:r>
              <a:rPr lang="es-MX" sz="1400" dirty="0">
                <a:solidFill>
                  <a:schemeClr val="tx2"/>
                </a:solidFill>
                <a:latin typeface="Verdana" panose="020B0604030504040204" pitchFamily="34" charset="0"/>
                <a:hlinkClick r:id="rId5">
                  <a:extLst>
                    <a:ext uri="{A12FA001-AC4F-418D-AE19-62706E023703}">
                      <ahyp:hlinkClr xmlns:ahyp="http://schemas.microsoft.com/office/drawing/2018/hyperlinkcolor" val="tx"/>
                    </a:ext>
                  </a:extLst>
                </a:hlinkClick>
              </a:rPr>
              <a:t>procesamiento de datos en tiempo real</a:t>
            </a:r>
            <a:r>
              <a:rPr lang="es-MX" sz="1400" dirty="0">
                <a:solidFill>
                  <a:schemeClr val="tx2"/>
                </a:solidFill>
                <a:latin typeface="Verdana" panose="020B0604030504040204" pitchFamily="34" charset="0"/>
              </a:rPr>
              <a:t>. Esto mediante un sistema de empaquetamiento de pequeños lotes.</a:t>
            </a:r>
          </a:p>
          <a:p>
            <a:pPr>
              <a:buFont typeface="Arial" panose="020B0604020202020204" pitchFamily="34" charset="0"/>
              <a:buChar char="•"/>
            </a:pPr>
            <a:endParaRPr lang="es-MX" sz="1400" dirty="0">
              <a:solidFill>
                <a:schemeClr val="tx2"/>
              </a:solidFill>
              <a:latin typeface="Verdana" panose="020B0604030504040204" pitchFamily="34" charset="0"/>
            </a:endParaRPr>
          </a:p>
          <a:p>
            <a:pPr>
              <a:buFont typeface="Arial" panose="020B0604020202020204" pitchFamily="34" charset="0"/>
              <a:buChar char="•"/>
            </a:pPr>
            <a:r>
              <a:rPr lang="es-MX" sz="1400" dirty="0" err="1">
                <a:latin typeface="Verdana" panose="020B0604030504040204" pitchFamily="34" charset="0"/>
                <a:hlinkClick r:id="rId6">
                  <a:extLst>
                    <a:ext uri="{A12FA001-AC4F-418D-AE19-62706E023703}">
                      <ahyp:hlinkClr xmlns:ahyp="http://schemas.microsoft.com/office/drawing/2018/hyperlinkcolor" val="tx"/>
                    </a:ext>
                  </a:extLst>
                </a:hlinkClick>
              </a:rPr>
              <a:t>MLlib</a:t>
            </a:r>
            <a:r>
              <a:rPr lang="es-MX" sz="1400" dirty="0">
                <a:latin typeface="Verdana" panose="020B0604030504040204" pitchFamily="34" charset="0"/>
                <a:hlinkClick r:id="rId6">
                  <a:extLst>
                    <a:ext uri="{A12FA001-AC4F-418D-AE19-62706E023703}">
                      <ahyp:hlinkClr xmlns:ahyp="http://schemas.microsoft.com/office/drawing/2018/hyperlinkcolor" val="tx"/>
                    </a:ext>
                  </a:extLst>
                </a:hlinkClick>
              </a:rPr>
              <a:t> – Machine </a:t>
            </a:r>
            <a:r>
              <a:rPr lang="es-MX" sz="1400" dirty="0" err="1">
                <a:latin typeface="Verdana" panose="020B0604030504040204" pitchFamily="34" charset="0"/>
                <a:hlinkClick r:id="rId6">
                  <a:extLst>
                    <a:ext uri="{A12FA001-AC4F-418D-AE19-62706E023703}">
                      <ahyp:hlinkClr xmlns:ahyp="http://schemas.microsoft.com/office/drawing/2018/hyperlinkcolor" val="tx"/>
                    </a:ext>
                  </a:extLst>
                </a:hlinkClick>
              </a:rPr>
              <a:t>Learning</a:t>
            </a:r>
            <a:r>
              <a:rPr lang="es-MX" sz="1400" dirty="0">
                <a:latin typeface="Verdana" panose="020B0604030504040204" pitchFamily="34" charset="0"/>
                <a:hlinkClick r:id="rId6">
                  <a:extLst>
                    <a:ext uri="{A12FA001-AC4F-418D-AE19-62706E023703}">
                      <ahyp:hlinkClr xmlns:ahyp="http://schemas.microsoft.com/office/drawing/2018/hyperlinkcolor" val="tx"/>
                    </a:ext>
                  </a:extLst>
                </a:hlinkClick>
              </a:rPr>
              <a:t> Library</a:t>
            </a:r>
            <a:r>
              <a:rPr lang="es-MX" sz="1400" dirty="0">
                <a:latin typeface="Verdana" panose="020B0604030504040204" pitchFamily="34" charset="0"/>
              </a:rPr>
              <a:t>: </a:t>
            </a:r>
            <a:r>
              <a:rPr lang="es-MX" sz="1400" dirty="0">
                <a:solidFill>
                  <a:schemeClr val="tx2"/>
                </a:solidFill>
                <a:latin typeface="Verdana" panose="020B0604030504040204" pitchFamily="34" charset="0"/>
              </a:rPr>
              <a:t>ofrece una biblioteca de algoritmos muy potentes de machine </a:t>
            </a:r>
            <a:r>
              <a:rPr lang="es-MX" sz="1400" dirty="0" err="1">
                <a:solidFill>
                  <a:schemeClr val="tx2"/>
                </a:solidFill>
                <a:latin typeface="Verdana" panose="020B0604030504040204" pitchFamily="34" charset="0"/>
              </a:rPr>
              <a:t>learning</a:t>
            </a:r>
            <a:r>
              <a:rPr lang="es-MX" sz="1400" dirty="0">
                <a:solidFill>
                  <a:schemeClr val="tx2"/>
                </a:solidFill>
                <a:latin typeface="Verdana" panose="020B0604030504040204" pitchFamily="34" charset="0"/>
              </a:rPr>
              <a:t>.</a:t>
            </a:r>
          </a:p>
          <a:p>
            <a:pPr>
              <a:buFont typeface="Arial" panose="020B0604020202020204" pitchFamily="34" charset="0"/>
              <a:buChar char="•"/>
            </a:pPr>
            <a:endParaRPr lang="es-MX" sz="1400" dirty="0">
              <a:solidFill>
                <a:schemeClr val="tx2"/>
              </a:solidFill>
              <a:latin typeface="Verdana" panose="020B0604030504040204" pitchFamily="34" charset="0"/>
            </a:endParaRPr>
          </a:p>
          <a:p>
            <a:pPr>
              <a:buFont typeface="Arial" panose="020B0604020202020204" pitchFamily="34" charset="0"/>
              <a:buChar char="•"/>
            </a:pPr>
            <a:r>
              <a:rPr lang="es-MX" sz="1400" dirty="0" err="1">
                <a:latin typeface="Verdana" panose="020B0604030504040204" pitchFamily="34" charset="0"/>
                <a:hlinkClick r:id="rId7">
                  <a:extLst>
                    <a:ext uri="{A12FA001-AC4F-418D-AE19-62706E023703}">
                      <ahyp:hlinkClr xmlns:ahyp="http://schemas.microsoft.com/office/drawing/2018/hyperlinkcolor" val="tx"/>
                    </a:ext>
                  </a:extLst>
                </a:hlinkClick>
              </a:rPr>
              <a:t>GraphX</a:t>
            </a:r>
            <a:r>
              <a:rPr lang="es-MX" sz="1400" dirty="0">
                <a:latin typeface="Verdana" panose="020B0604030504040204" pitchFamily="34" charset="0"/>
              </a:rPr>
              <a:t>: </a:t>
            </a:r>
            <a:r>
              <a:rPr lang="es-MX" sz="1400" dirty="0">
                <a:solidFill>
                  <a:schemeClr val="tx2"/>
                </a:solidFill>
                <a:latin typeface="Verdana" panose="020B0604030504040204" pitchFamily="34" charset="0"/>
              </a:rPr>
              <a:t>proporciona una API de procesamiento gráfico para computación paralela de grafos.</a:t>
            </a:r>
          </a:p>
        </p:txBody>
      </p:sp>
    </p:spTree>
    <p:extLst>
      <p:ext uri="{BB962C8B-B14F-4D97-AF65-F5344CB8AC3E}">
        <p14:creationId xmlns:p14="http://schemas.microsoft.com/office/powerpoint/2010/main" val="424891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10655300" y="617733"/>
            <a:ext cx="826800" cy="8232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36"/>
          <p:cNvSpPr txBox="1">
            <a:spLocks noGrp="1"/>
          </p:cNvSpPr>
          <p:nvPr>
            <p:ph type="title"/>
          </p:nvPr>
        </p:nvSpPr>
        <p:spPr>
          <a:prstGeom prst="rect">
            <a:avLst/>
          </a:prstGeom>
        </p:spPr>
        <p:txBody>
          <a:bodyPr spcFirstLastPara="1" wrap="square" lIns="121900" tIns="121900" rIns="121900" bIns="121900" anchor="ctr" anchorCtr="0">
            <a:noAutofit/>
          </a:bodyPr>
          <a:lstStyle/>
          <a:p>
            <a:pPr algn="l"/>
            <a:r>
              <a:rPr lang="es-PE" sz="8800" dirty="0"/>
              <a:t>MÁS HERRAMIENTAS</a:t>
            </a:r>
            <a:endParaRPr sz="8800" dirty="0"/>
          </a:p>
        </p:txBody>
      </p:sp>
      <p:cxnSp>
        <p:nvCxnSpPr>
          <p:cNvPr id="194" name="Google Shape;194;p36"/>
          <p:cNvCxnSpPr/>
          <p:nvPr/>
        </p:nvCxnSpPr>
        <p:spPr>
          <a:xfrm>
            <a:off x="0" y="5371033"/>
            <a:ext cx="2082000" cy="0"/>
          </a:xfrm>
          <a:prstGeom prst="straightConnector1">
            <a:avLst/>
          </a:prstGeom>
          <a:noFill/>
          <a:ln w="9525" cap="flat" cmpd="sng">
            <a:solidFill>
              <a:schemeClr val="dk2"/>
            </a:solidFill>
            <a:prstDash val="solid"/>
            <a:round/>
            <a:headEnd type="none" w="med" len="med"/>
            <a:tailEnd type="none" w="med" len="med"/>
          </a:ln>
        </p:spPr>
      </p:cxnSp>
      <p:grpSp>
        <p:nvGrpSpPr>
          <p:cNvPr id="195" name="Google Shape;195;p36"/>
          <p:cNvGrpSpPr/>
          <p:nvPr/>
        </p:nvGrpSpPr>
        <p:grpSpPr>
          <a:xfrm>
            <a:off x="10786587" y="748435"/>
            <a:ext cx="564551" cy="562092"/>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121900" tIns="121900" rIns="121900" bIns="121900" anchor="ctr" anchorCtr="0">
              <a:noAutofit/>
            </a:bodyPr>
            <a:lstStyle/>
            <a:p>
              <a:endParaRPr sz="2400"/>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90642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6200" y="952829"/>
            <a:ext cx="9906000" cy="681206"/>
          </a:xfrm>
          <a:prstGeom prst="rect">
            <a:avLst/>
          </a:prstGeom>
        </p:spPr>
        <p:txBody>
          <a:bodyPr spcFirstLastPara="1" wrap="square" lIns="121900" tIns="121900" rIns="121900" bIns="121900" anchor="b" anchorCtr="0">
            <a:noAutofit/>
          </a:bodyPr>
          <a:lstStyle/>
          <a:p>
            <a:r>
              <a:rPr lang="es-PE" dirty="0"/>
              <a:t>DATABRICKS</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2" name="Rectángulo 1">
            <a:extLst>
              <a:ext uri="{FF2B5EF4-FFF2-40B4-BE49-F238E27FC236}">
                <a16:creationId xmlns:a16="http://schemas.microsoft.com/office/drawing/2014/main" id="{057B3A4F-4B86-4FD1-B026-7AC546D4275F}"/>
              </a:ext>
            </a:extLst>
          </p:cNvPr>
          <p:cNvSpPr/>
          <p:nvPr/>
        </p:nvSpPr>
        <p:spPr>
          <a:xfrm>
            <a:off x="6792115" y="2595417"/>
            <a:ext cx="5396684" cy="461665"/>
          </a:xfrm>
          <a:prstGeom prst="rect">
            <a:avLst/>
          </a:prstGeom>
        </p:spPr>
        <p:txBody>
          <a:bodyPr wrap="square">
            <a:spAutoFit/>
          </a:bodyPr>
          <a:lstStyle/>
          <a:p>
            <a:endParaRPr lang="es-MX" sz="2400" dirty="0"/>
          </a:p>
        </p:txBody>
      </p:sp>
      <p:sp>
        <p:nvSpPr>
          <p:cNvPr id="4" name="Rectángulo 3">
            <a:extLst>
              <a:ext uri="{FF2B5EF4-FFF2-40B4-BE49-F238E27FC236}">
                <a16:creationId xmlns:a16="http://schemas.microsoft.com/office/drawing/2014/main" id="{E7AC6623-7C43-427B-9B3B-CC7B61C465C5}"/>
              </a:ext>
            </a:extLst>
          </p:cNvPr>
          <p:cNvSpPr/>
          <p:nvPr/>
        </p:nvSpPr>
        <p:spPr>
          <a:xfrm>
            <a:off x="5808134" y="1970535"/>
            <a:ext cx="5808133" cy="3375796"/>
          </a:xfrm>
          <a:prstGeom prst="rect">
            <a:avLst/>
          </a:prstGeom>
        </p:spPr>
        <p:txBody>
          <a:bodyPr wrap="square">
            <a:spAutoFit/>
          </a:bodyPr>
          <a:lstStyle/>
          <a:p>
            <a:endParaRPr lang="es-MX" sz="2667" dirty="0">
              <a:solidFill>
                <a:schemeClr val="tx2"/>
              </a:solidFill>
              <a:latin typeface="Lato" panose="020F0502020204030203" pitchFamily="34" charset="0"/>
            </a:endParaRPr>
          </a:p>
          <a:p>
            <a:r>
              <a:rPr lang="es-MX" sz="2667" dirty="0">
                <a:solidFill>
                  <a:schemeClr val="tx2"/>
                </a:solidFill>
              </a:rPr>
              <a:t>Permite hacer analítica Big Data e inteligencia artificial con </a:t>
            </a:r>
            <a:r>
              <a:rPr lang="es-MX" sz="2667" dirty="0" err="1">
                <a:solidFill>
                  <a:schemeClr val="tx2"/>
                </a:solidFill>
              </a:rPr>
              <a:t>Spark</a:t>
            </a:r>
            <a:r>
              <a:rPr lang="es-MX" sz="2667" dirty="0">
                <a:solidFill>
                  <a:schemeClr val="tx2"/>
                </a:solidFill>
              </a:rPr>
              <a:t> de una forma sencilla y colaborativa.</a:t>
            </a:r>
          </a:p>
          <a:p>
            <a:endParaRPr lang="es-MX" sz="2667" dirty="0">
              <a:solidFill>
                <a:schemeClr val="tx2"/>
              </a:solidFill>
            </a:endParaRPr>
          </a:p>
          <a:p>
            <a:r>
              <a:rPr lang="es-MX" sz="2667" dirty="0">
                <a:solidFill>
                  <a:schemeClr val="tx2"/>
                </a:solidFill>
              </a:rPr>
              <a:t>Esta plataforma está disponible como servicio </a:t>
            </a:r>
            <a:r>
              <a:rPr lang="es-MX" sz="2667" dirty="0" err="1">
                <a:solidFill>
                  <a:schemeClr val="tx2"/>
                </a:solidFill>
              </a:rPr>
              <a:t>cloud</a:t>
            </a:r>
            <a:r>
              <a:rPr lang="es-MX" sz="2667" dirty="0">
                <a:solidFill>
                  <a:schemeClr val="tx2"/>
                </a:solidFill>
              </a:rPr>
              <a:t> en Microsoft Azure y Amazon Web </a:t>
            </a:r>
            <a:r>
              <a:rPr lang="es-MX" sz="2667" dirty="0" err="1">
                <a:solidFill>
                  <a:schemeClr val="tx2"/>
                </a:solidFill>
              </a:rPr>
              <a:t>Services</a:t>
            </a:r>
            <a:r>
              <a:rPr lang="es-MX" sz="2667" dirty="0">
                <a:solidFill>
                  <a:schemeClr val="tx2"/>
                </a:solidFill>
              </a:rPr>
              <a:t> (AWS).</a:t>
            </a:r>
            <a:endParaRPr lang="es-PE" sz="2667" dirty="0">
              <a:solidFill>
                <a:schemeClr val="tx2"/>
              </a:solidFill>
            </a:endParaRPr>
          </a:p>
        </p:txBody>
      </p:sp>
      <p:pic>
        <p:nvPicPr>
          <p:cNvPr id="8194" name="Picture 2" descr="Databricks - Plain Concepts">
            <a:extLst>
              <a:ext uri="{FF2B5EF4-FFF2-40B4-BE49-F238E27FC236}">
                <a16:creationId xmlns:a16="http://schemas.microsoft.com/office/drawing/2014/main" id="{180204E0-90B9-4E7B-816C-CD11D956E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058" y="2275291"/>
            <a:ext cx="4388343" cy="230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3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6200" y="793489"/>
            <a:ext cx="9906000" cy="688384"/>
          </a:xfrm>
          <a:prstGeom prst="rect">
            <a:avLst/>
          </a:prstGeom>
        </p:spPr>
        <p:txBody>
          <a:bodyPr spcFirstLastPara="1" wrap="square" lIns="121900" tIns="121900" rIns="121900" bIns="121900" anchor="b" anchorCtr="0">
            <a:noAutofit/>
          </a:bodyPr>
          <a:lstStyle/>
          <a:p>
            <a:r>
              <a:rPr lang="es-PE" dirty="0"/>
              <a:t>APACHE AIRFLOW</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sp>
        <p:nvSpPr>
          <p:cNvPr id="2" name="Rectángulo 1">
            <a:extLst>
              <a:ext uri="{FF2B5EF4-FFF2-40B4-BE49-F238E27FC236}">
                <a16:creationId xmlns:a16="http://schemas.microsoft.com/office/drawing/2014/main" id="{057B3A4F-4B86-4FD1-B026-7AC546D4275F}"/>
              </a:ext>
            </a:extLst>
          </p:cNvPr>
          <p:cNvSpPr/>
          <p:nvPr/>
        </p:nvSpPr>
        <p:spPr>
          <a:xfrm>
            <a:off x="6792115" y="2595417"/>
            <a:ext cx="5396684" cy="461665"/>
          </a:xfrm>
          <a:prstGeom prst="rect">
            <a:avLst/>
          </a:prstGeom>
        </p:spPr>
        <p:txBody>
          <a:bodyPr wrap="square">
            <a:spAutoFit/>
          </a:bodyPr>
          <a:lstStyle/>
          <a:p>
            <a:endParaRPr lang="es-MX" sz="2400" dirty="0"/>
          </a:p>
        </p:txBody>
      </p:sp>
      <p:sp>
        <p:nvSpPr>
          <p:cNvPr id="4" name="Rectángulo 3">
            <a:extLst>
              <a:ext uri="{FF2B5EF4-FFF2-40B4-BE49-F238E27FC236}">
                <a16:creationId xmlns:a16="http://schemas.microsoft.com/office/drawing/2014/main" id="{E7AC6623-7C43-427B-9B3B-CC7B61C465C5}"/>
              </a:ext>
            </a:extLst>
          </p:cNvPr>
          <p:cNvSpPr/>
          <p:nvPr/>
        </p:nvSpPr>
        <p:spPr>
          <a:xfrm>
            <a:off x="5575300" y="2280011"/>
            <a:ext cx="5808133" cy="2965364"/>
          </a:xfrm>
          <a:prstGeom prst="rect">
            <a:avLst/>
          </a:prstGeom>
        </p:spPr>
        <p:txBody>
          <a:bodyPr wrap="square">
            <a:spAutoFit/>
          </a:bodyPr>
          <a:lstStyle/>
          <a:p>
            <a:r>
              <a:rPr lang="es-MX" sz="2667" dirty="0">
                <a:solidFill>
                  <a:schemeClr val="tx2"/>
                </a:solidFill>
                <a:latin typeface="Lato" panose="020F0502020204030203" pitchFamily="34" charset="0"/>
              </a:rPr>
              <a:t>La plataforma Apache </a:t>
            </a:r>
            <a:r>
              <a:rPr lang="es-MX" sz="2667" dirty="0" err="1">
                <a:solidFill>
                  <a:schemeClr val="tx2"/>
                </a:solidFill>
                <a:latin typeface="Lato" panose="020F0502020204030203" pitchFamily="34" charset="0"/>
              </a:rPr>
              <a:t>Airflow</a:t>
            </a:r>
            <a:r>
              <a:rPr lang="es-MX" sz="2667" dirty="0">
                <a:solidFill>
                  <a:schemeClr val="tx2"/>
                </a:solidFill>
                <a:latin typeface="Lato" panose="020F0502020204030203" pitchFamily="34" charset="0"/>
              </a:rPr>
              <a:t> permite la creación, la planificación y el seguimiento de flujos de trabajo a través de la programación. (Gestionar pipelines, orquestar flujos, </a:t>
            </a:r>
            <a:r>
              <a:rPr lang="es-MX" sz="2667" dirty="0" err="1">
                <a:solidFill>
                  <a:schemeClr val="tx2"/>
                </a:solidFill>
                <a:latin typeface="Lato" panose="020F0502020204030203" pitchFamily="34" charset="0"/>
              </a:rPr>
              <a:t>etc</a:t>
            </a:r>
            <a:r>
              <a:rPr lang="es-MX" sz="2667" dirty="0">
                <a:solidFill>
                  <a:schemeClr val="tx2"/>
                </a:solidFill>
                <a:latin typeface="Lato" panose="020F0502020204030203" pitchFamily="34" charset="0"/>
              </a:rPr>
              <a:t>) Es dinámico, escalable y cuenta con una Interfaz de usuario</a:t>
            </a:r>
            <a:endParaRPr lang="es-PE" sz="2667" dirty="0">
              <a:solidFill>
                <a:schemeClr val="tx2"/>
              </a:solidFill>
            </a:endParaRPr>
          </a:p>
        </p:txBody>
      </p:sp>
      <p:pic>
        <p:nvPicPr>
          <p:cNvPr id="11266" name="Picture 2" descr="Apache Airflow - Wikipedia, la enciclopedia libre">
            <a:extLst>
              <a:ext uri="{FF2B5EF4-FFF2-40B4-BE49-F238E27FC236}">
                <a16:creationId xmlns:a16="http://schemas.microsoft.com/office/drawing/2014/main" id="{EAD7D93B-0841-4748-86F1-BF3C650E2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67" y="2546350"/>
            <a:ext cx="4597400" cy="176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72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1411" y="1419226"/>
            <a:ext cx="9906000" cy="573441"/>
          </a:xfrm>
          <a:prstGeom prst="rect">
            <a:avLst/>
          </a:prstGeom>
        </p:spPr>
        <p:txBody>
          <a:bodyPr spcFirstLastPara="1" wrap="square" lIns="121900" tIns="121900" rIns="121900" bIns="121900" anchor="b" anchorCtr="0">
            <a:noAutofit/>
          </a:bodyPr>
          <a:lstStyle/>
          <a:p>
            <a:r>
              <a:rPr lang="es-PE" dirty="0"/>
              <a:t>NUBE</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3074" name="Picture 2" descr="Alianza tecnológica entre Aruba y Google Cloud Platform | Aruba">
            <a:extLst>
              <a:ext uri="{FF2B5EF4-FFF2-40B4-BE49-F238E27FC236}">
                <a16:creationId xmlns:a16="http://schemas.microsoft.com/office/drawing/2014/main" id="{0C446788-0531-4FA5-91CE-7519016E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77" y="2355849"/>
            <a:ext cx="38735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WS sigue creciendo a pesar de los problemas económicos mundiales">
            <a:extLst>
              <a:ext uri="{FF2B5EF4-FFF2-40B4-BE49-F238E27FC236}">
                <a16:creationId xmlns:a16="http://schemas.microsoft.com/office/drawing/2014/main" id="{302321FF-26F5-4B1A-8881-7F559E83C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871" y="2370953"/>
            <a:ext cx="3873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crosoft facilita a OCP las especificaciones de los servidores Azure en la  nube | Industria y Utilities | CIO">
            <a:extLst>
              <a:ext uri="{FF2B5EF4-FFF2-40B4-BE49-F238E27FC236}">
                <a16:creationId xmlns:a16="http://schemas.microsoft.com/office/drawing/2014/main" id="{3FAFA718-5531-43CA-A65E-8386C94AB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499" y="2363195"/>
            <a:ext cx="3741964"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257526" y="503550"/>
            <a:ext cx="9906000" cy="573441"/>
          </a:xfrm>
          <a:prstGeom prst="rect">
            <a:avLst/>
          </a:prstGeom>
        </p:spPr>
        <p:txBody>
          <a:bodyPr spcFirstLastPara="1" wrap="square" lIns="121900" tIns="121900" rIns="121900" bIns="121900" anchor="b" anchorCtr="0">
            <a:noAutofit/>
          </a:bodyPr>
          <a:lstStyle/>
          <a:p>
            <a:r>
              <a:rPr lang="es-PE" dirty="0"/>
              <a:t>AWS</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430A6FCE-530B-47FF-B9D1-68AF84EAC5E4}"/>
              </a:ext>
            </a:extLst>
          </p:cNvPr>
          <p:cNvPicPr>
            <a:picLocks noChangeAspect="1"/>
          </p:cNvPicPr>
          <p:nvPr/>
        </p:nvPicPr>
        <p:blipFill>
          <a:blip r:embed="rId3"/>
          <a:stretch>
            <a:fillRect/>
          </a:stretch>
        </p:blipFill>
        <p:spPr>
          <a:xfrm>
            <a:off x="1891233" y="1209448"/>
            <a:ext cx="9272293" cy="4166181"/>
          </a:xfrm>
          <a:prstGeom prst="rect">
            <a:avLst/>
          </a:prstGeom>
        </p:spPr>
      </p:pic>
    </p:spTree>
    <p:extLst>
      <p:ext uri="{BB962C8B-B14F-4D97-AF65-F5344CB8AC3E}">
        <p14:creationId xmlns:p14="http://schemas.microsoft.com/office/powerpoint/2010/main" val="31282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46200" y="446768"/>
            <a:ext cx="9906000" cy="681207"/>
          </a:xfrm>
          <a:prstGeom prst="rect">
            <a:avLst/>
          </a:prstGeom>
        </p:spPr>
        <p:txBody>
          <a:bodyPr spcFirstLastPara="1" wrap="square" lIns="121900" tIns="121900" rIns="121900" bIns="121900" anchor="b" anchorCtr="0">
            <a:noAutofit/>
          </a:bodyPr>
          <a:lstStyle/>
          <a:p>
            <a:r>
              <a:rPr lang="es-PE" dirty="0"/>
              <a:t>GCP</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3" name="Imagen 2">
            <a:extLst>
              <a:ext uri="{FF2B5EF4-FFF2-40B4-BE49-F238E27FC236}">
                <a16:creationId xmlns:a16="http://schemas.microsoft.com/office/drawing/2014/main" id="{1282294B-C8A2-47FC-8B60-504173DD2504}"/>
              </a:ext>
            </a:extLst>
          </p:cNvPr>
          <p:cNvPicPr>
            <a:picLocks noChangeAspect="1"/>
          </p:cNvPicPr>
          <p:nvPr/>
        </p:nvPicPr>
        <p:blipFill>
          <a:blip r:embed="rId3"/>
          <a:stretch>
            <a:fillRect/>
          </a:stretch>
        </p:blipFill>
        <p:spPr>
          <a:xfrm>
            <a:off x="1678905" y="833961"/>
            <a:ext cx="9234189" cy="4496428"/>
          </a:xfrm>
          <a:prstGeom prst="rect">
            <a:avLst/>
          </a:prstGeom>
        </p:spPr>
      </p:pic>
    </p:spTree>
    <p:extLst>
      <p:ext uri="{BB962C8B-B14F-4D97-AF65-F5344CB8AC3E}">
        <p14:creationId xmlns:p14="http://schemas.microsoft.com/office/powerpoint/2010/main" val="159805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0" y="368198"/>
            <a:ext cx="12192000" cy="1361655"/>
          </a:xfrm>
          <a:prstGeom prst="rect">
            <a:avLst/>
          </a:prstGeom>
        </p:spPr>
        <p:txBody>
          <a:bodyPr wrap="square" lIns="0" tIns="0" rIns="0" bIns="0" rtlCol="0" anchor="t">
            <a:spAutoFit/>
          </a:bodyPr>
          <a:lstStyle/>
          <a:p>
            <a:pPr algn="ctr">
              <a:spcBef>
                <a:spcPct val="0"/>
              </a:spcBef>
            </a:pPr>
            <a:r>
              <a:rPr lang="en-US" sz="4424" dirty="0" err="1">
                <a:solidFill>
                  <a:srgbClr val="00AAB2"/>
                </a:solidFill>
                <a:latin typeface="Tw Cen MT (Cuerpo)"/>
              </a:rPr>
              <a:t>Características</a:t>
            </a:r>
            <a:r>
              <a:rPr lang="en-US" sz="4424" dirty="0">
                <a:solidFill>
                  <a:srgbClr val="00AAB2"/>
                </a:solidFill>
                <a:latin typeface="Tw Cen MT (Cuerpo)"/>
              </a:rPr>
              <a:t> </a:t>
            </a:r>
            <a:r>
              <a:rPr lang="en-US" sz="4424" dirty="0" err="1">
                <a:solidFill>
                  <a:srgbClr val="00AAB2"/>
                </a:solidFill>
                <a:latin typeface="Tw Cen MT (Cuerpo)"/>
              </a:rPr>
              <a:t>Principales</a:t>
            </a:r>
            <a:r>
              <a:rPr lang="en-US" sz="4424" dirty="0">
                <a:solidFill>
                  <a:srgbClr val="00AAB2"/>
                </a:solidFill>
                <a:latin typeface="Tw Cen MT (Cuerpo)"/>
              </a:rPr>
              <a:t> del Big Data:</a:t>
            </a:r>
          </a:p>
          <a:p>
            <a:pPr algn="ctr">
              <a:spcBef>
                <a:spcPct val="0"/>
              </a:spcBef>
            </a:pPr>
            <a:r>
              <a:rPr lang="en-US" sz="4424" b="1" dirty="0">
                <a:solidFill>
                  <a:srgbClr val="10103D"/>
                </a:solidFill>
                <a:latin typeface="Tw Cen MT (Cuerpo)"/>
              </a:rPr>
              <a:t>Las 5v + 2 del Big Data</a:t>
            </a:r>
          </a:p>
        </p:txBody>
      </p:sp>
      <p:sp>
        <p:nvSpPr>
          <p:cNvPr id="11" name="CuadroTexto 10">
            <a:extLst>
              <a:ext uri="{FF2B5EF4-FFF2-40B4-BE49-F238E27FC236}">
                <a16:creationId xmlns:a16="http://schemas.microsoft.com/office/drawing/2014/main" id="{746100D6-2596-4930-991E-41E02767C26C}"/>
              </a:ext>
            </a:extLst>
          </p:cNvPr>
          <p:cNvSpPr txBox="1"/>
          <p:nvPr/>
        </p:nvSpPr>
        <p:spPr>
          <a:xfrm>
            <a:off x="4729915" y="5730298"/>
            <a:ext cx="3145044" cy="993218"/>
          </a:xfrm>
          <a:prstGeom prst="rect">
            <a:avLst/>
          </a:prstGeom>
          <a:solidFill>
            <a:schemeClr val="tx1"/>
          </a:solidFill>
        </p:spPr>
        <p:txBody>
          <a:bodyPr vert="horz" wrap="square" lIns="91440" tIns="45720" rIns="91440" bIns="45720" rtlCol="0" anchor="ctr">
            <a:noAutofit/>
          </a:bodyPr>
          <a:lstStyle/>
          <a:p>
            <a:pPr algn="l"/>
            <a:endParaRPr lang="es-MX" dirty="0"/>
          </a:p>
        </p:txBody>
      </p:sp>
      <p:pic>
        <p:nvPicPr>
          <p:cNvPr id="2050" name="Picture 2" descr="propiedades de los datos">
            <a:extLst>
              <a:ext uri="{FF2B5EF4-FFF2-40B4-BE49-F238E27FC236}">
                <a16:creationId xmlns:a16="http://schemas.microsoft.com/office/drawing/2014/main" id="{E86896C4-2D4E-4ABD-9F75-337944DD0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8007" y="1875006"/>
            <a:ext cx="3427374" cy="291662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D94B290-A28D-413C-B047-CC52EA7B5823}"/>
              </a:ext>
            </a:extLst>
          </p:cNvPr>
          <p:cNvSpPr/>
          <p:nvPr/>
        </p:nvSpPr>
        <p:spPr>
          <a:xfrm>
            <a:off x="9023231" y="1875006"/>
            <a:ext cx="1727922" cy="180768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E337470A-318C-4180-BB67-5E893B01A0D0}"/>
              </a:ext>
            </a:extLst>
          </p:cNvPr>
          <p:cNvSpPr txBox="1"/>
          <p:nvPr/>
        </p:nvSpPr>
        <p:spPr>
          <a:xfrm>
            <a:off x="1672815" y="2096832"/>
            <a:ext cx="5745192" cy="1077218"/>
          </a:xfrm>
          <a:prstGeom prst="rect">
            <a:avLst/>
          </a:prstGeom>
          <a:noFill/>
        </p:spPr>
        <p:txBody>
          <a:bodyPr wrap="square">
            <a:spAutoFit/>
          </a:bodyPr>
          <a:lstStyle/>
          <a:p>
            <a:pPr marL="285750" indent="-285750">
              <a:buFont typeface="Arial" panose="020B0604020202020204" pitchFamily="34" charset="0"/>
              <a:buChar char="•"/>
            </a:pPr>
            <a:r>
              <a:rPr lang="es-MX" sz="1600" b="0" i="0" dirty="0">
                <a:solidFill>
                  <a:srgbClr val="10103D"/>
                </a:solidFill>
                <a:effectLst/>
                <a:latin typeface="Open Sans" panose="020B0606030504020204" pitchFamily="34" charset="0"/>
              </a:rPr>
              <a:t>No hay un consenso sobre cuántas “V” han de ser tomadas en consideración y de hecho la lista de estas se ha ido ampliando, pero podemos afirmar que las 7 «V» del Big Data más extendidas son:</a:t>
            </a:r>
            <a:endParaRPr lang="es-MX" sz="1600" dirty="0">
              <a:solidFill>
                <a:srgbClr val="10103D"/>
              </a:solidFill>
            </a:endParaRPr>
          </a:p>
        </p:txBody>
      </p:sp>
      <p:sp>
        <p:nvSpPr>
          <p:cNvPr id="10" name="CuadroTexto 9">
            <a:extLst>
              <a:ext uri="{FF2B5EF4-FFF2-40B4-BE49-F238E27FC236}">
                <a16:creationId xmlns:a16="http://schemas.microsoft.com/office/drawing/2014/main" id="{21D1EDAF-365C-4CBF-8D25-8A177BC92DD0}"/>
              </a:ext>
            </a:extLst>
          </p:cNvPr>
          <p:cNvSpPr txBox="1"/>
          <p:nvPr/>
        </p:nvSpPr>
        <p:spPr>
          <a:xfrm>
            <a:off x="1216011" y="3476172"/>
            <a:ext cx="2230655" cy="861774"/>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Velocidad: </a:t>
            </a:r>
            <a:r>
              <a:rPr lang="es-MX" sz="1000" b="0" i="0" dirty="0">
                <a:solidFill>
                  <a:srgbClr val="666666"/>
                </a:solidFill>
                <a:effectLst/>
                <a:latin typeface="Open Sans" panose="020B0606030504020204" pitchFamily="34" charset="0"/>
              </a:rPr>
              <a:t>nuestro concepto de inmediatez ha cambiado en los últimos tiempos y se busca información que llegue prácticamente al instante.</a:t>
            </a:r>
            <a:endParaRPr lang="es-MX" sz="1000" dirty="0"/>
          </a:p>
        </p:txBody>
      </p:sp>
      <p:sp>
        <p:nvSpPr>
          <p:cNvPr id="12" name="CuadroTexto 11">
            <a:extLst>
              <a:ext uri="{FF2B5EF4-FFF2-40B4-BE49-F238E27FC236}">
                <a16:creationId xmlns:a16="http://schemas.microsoft.com/office/drawing/2014/main" id="{75A4BF0C-F7A5-493E-AF1F-D2923C95AF28}"/>
              </a:ext>
            </a:extLst>
          </p:cNvPr>
          <p:cNvSpPr txBox="1"/>
          <p:nvPr/>
        </p:nvSpPr>
        <p:spPr>
          <a:xfrm>
            <a:off x="3731824" y="3599424"/>
            <a:ext cx="3335907" cy="707886"/>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Variedad: </a:t>
            </a:r>
            <a:r>
              <a:rPr lang="es-MX" sz="1000" dirty="0">
                <a:solidFill>
                  <a:srgbClr val="666666"/>
                </a:solidFill>
                <a:effectLst/>
                <a:latin typeface="Open Sans" panose="020B0606030504020204" pitchFamily="34" charset="0"/>
              </a:rPr>
              <a:t>los datos sobre los que trabajan son diversos pues, como hemos visto, proceden de numerosas fuentes y se encuentran en distintos formatos</a:t>
            </a:r>
            <a:endParaRPr lang="es-MX" sz="1000" dirty="0"/>
          </a:p>
        </p:txBody>
      </p:sp>
      <p:sp>
        <p:nvSpPr>
          <p:cNvPr id="14" name="CuadroTexto 13">
            <a:extLst>
              <a:ext uri="{FF2B5EF4-FFF2-40B4-BE49-F238E27FC236}">
                <a16:creationId xmlns:a16="http://schemas.microsoft.com/office/drawing/2014/main" id="{D1F6C47E-11BD-48E8-8BE4-697DDDC39CCF}"/>
              </a:ext>
            </a:extLst>
          </p:cNvPr>
          <p:cNvSpPr txBox="1"/>
          <p:nvPr/>
        </p:nvSpPr>
        <p:spPr>
          <a:xfrm>
            <a:off x="1281122" y="4625544"/>
            <a:ext cx="2100431" cy="1631216"/>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Volumen</a:t>
            </a:r>
            <a:r>
              <a:rPr lang="es-MX" sz="1000" b="0" i="0" dirty="0">
                <a:solidFill>
                  <a:srgbClr val="666666"/>
                </a:solidFill>
                <a:effectLst/>
                <a:latin typeface="Open Sans" panose="020B0606030504020204" pitchFamily="34" charset="0"/>
              </a:rPr>
              <a:t>: como hemos comentado, la cantidad de datos generados está aumentando. Según crecen las bases de datos, también lo han de hacer las aplicaciones y arquitectura construida para soportar la recogida y almacenamiento de datos cada vez más variados</a:t>
            </a:r>
            <a:endParaRPr lang="es-MX" sz="1000" dirty="0"/>
          </a:p>
        </p:txBody>
      </p:sp>
      <p:sp>
        <p:nvSpPr>
          <p:cNvPr id="16" name="CuadroTexto 15">
            <a:extLst>
              <a:ext uri="{FF2B5EF4-FFF2-40B4-BE49-F238E27FC236}">
                <a16:creationId xmlns:a16="http://schemas.microsoft.com/office/drawing/2014/main" id="{6D6D0C16-2215-4639-A8CA-FE591E1D6029}"/>
              </a:ext>
            </a:extLst>
          </p:cNvPr>
          <p:cNvSpPr txBox="1"/>
          <p:nvPr/>
        </p:nvSpPr>
        <p:spPr>
          <a:xfrm>
            <a:off x="3731824" y="4493449"/>
            <a:ext cx="3335906" cy="861774"/>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Veracidad</a:t>
            </a:r>
            <a:r>
              <a:rPr lang="es-MX" sz="1000" b="0" i="0" dirty="0">
                <a:solidFill>
                  <a:srgbClr val="666666"/>
                </a:solidFill>
                <a:effectLst/>
                <a:latin typeface="Open Sans" panose="020B0606030504020204" pitchFamily="34" charset="0"/>
              </a:rPr>
              <a:t>: saber la fiabilidad de la información recogida es importante para obtener unos datos de calidad e, incluso, dependiendo de las aplicaciones que se le vaya a dar a misma, se convierte en fundamental.</a:t>
            </a:r>
            <a:endParaRPr lang="es-MX" sz="1000" dirty="0"/>
          </a:p>
        </p:txBody>
      </p:sp>
      <p:sp>
        <p:nvSpPr>
          <p:cNvPr id="18" name="CuadroTexto 17">
            <a:extLst>
              <a:ext uri="{FF2B5EF4-FFF2-40B4-BE49-F238E27FC236}">
                <a16:creationId xmlns:a16="http://schemas.microsoft.com/office/drawing/2014/main" id="{299DEA8D-ADD7-4A83-B670-F31EA9EEB64E}"/>
              </a:ext>
            </a:extLst>
          </p:cNvPr>
          <p:cNvSpPr txBox="1"/>
          <p:nvPr/>
        </p:nvSpPr>
        <p:spPr>
          <a:xfrm>
            <a:off x="3731825" y="5585434"/>
            <a:ext cx="3335907" cy="707886"/>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Valor: </a:t>
            </a:r>
            <a:r>
              <a:rPr lang="es-MX" sz="1000" b="0" i="0" dirty="0">
                <a:solidFill>
                  <a:srgbClr val="666666"/>
                </a:solidFill>
                <a:effectLst/>
                <a:latin typeface="Open Sans" panose="020B0606030504020204" pitchFamily="34" charset="0"/>
              </a:rPr>
              <a:t>El valor es sin duda una cualidad fundamental en el análisis. Cómo conseguir dicha información de manera eficiente es uno de los retos que afronta día a día el área de la inteligencia de datos. </a:t>
            </a:r>
            <a:endParaRPr lang="es-MX" sz="1000" dirty="0"/>
          </a:p>
        </p:txBody>
      </p:sp>
      <p:sp>
        <p:nvSpPr>
          <p:cNvPr id="20" name="CuadroTexto 19">
            <a:extLst>
              <a:ext uri="{FF2B5EF4-FFF2-40B4-BE49-F238E27FC236}">
                <a16:creationId xmlns:a16="http://schemas.microsoft.com/office/drawing/2014/main" id="{910352A5-A06A-42D1-87C7-A9C2783C0DAF}"/>
              </a:ext>
            </a:extLst>
          </p:cNvPr>
          <p:cNvSpPr txBox="1"/>
          <p:nvPr/>
        </p:nvSpPr>
        <p:spPr>
          <a:xfrm>
            <a:off x="7515287" y="4980148"/>
            <a:ext cx="3145044" cy="861774"/>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Visualización: </a:t>
            </a:r>
            <a:r>
              <a:rPr lang="es-MX" sz="1000" b="0" i="0" dirty="0">
                <a:solidFill>
                  <a:srgbClr val="666666"/>
                </a:solidFill>
                <a:effectLst/>
                <a:latin typeface="Open Sans" panose="020B0606030504020204" pitchFamily="34" charset="0"/>
              </a:rPr>
              <a:t>Convertir cientos de hojas de información en un único gráfico que muestre claramente unas conclusiones predictivas es un ejemplo de cómo mostrar los resultados de forma clara</a:t>
            </a:r>
            <a:endParaRPr lang="es-MX" sz="1000" dirty="0"/>
          </a:p>
        </p:txBody>
      </p:sp>
      <p:sp>
        <p:nvSpPr>
          <p:cNvPr id="22" name="CuadroTexto 21">
            <a:extLst>
              <a:ext uri="{FF2B5EF4-FFF2-40B4-BE49-F238E27FC236}">
                <a16:creationId xmlns:a16="http://schemas.microsoft.com/office/drawing/2014/main" id="{927B6C81-C899-4E77-8C69-ECE679EAF36A}"/>
              </a:ext>
            </a:extLst>
          </p:cNvPr>
          <p:cNvSpPr txBox="1"/>
          <p:nvPr/>
        </p:nvSpPr>
        <p:spPr>
          <a:xfrm>
            <a:off x="7508937" y="5851832"/>
            <a:ext cx="3242216" cy="861774"/>
          </a:xfrm>
          <a:prstGeom prst="rect">
            <a:avLst/>
          </a:prstGeom>
          <a:noFill/>
        </p:spPr>
        <p:txBody>
          <a:bodyPr wrap="square">
            <a:spAutoFit/>
          </a:bodyPr>
          <a:lstStyle/>
          <a:p>
            <a:pPr algn="just"/>
            <a:r>
              <a:rPr lang="es-MX" sz="1000" b="1" i="0" dirty="0">
                <a:solidFill>
                  <a:srgbClr val="00AAB2"/>
                </a:solidFill>
                <a:effectLst/>
                <a:latin typeface="Open Sans" panose="020B0606030504020204" pitchFamily="34" charset="0"/>
              </a:rPr>
              <a:t>Variabilidad: </a:t>
            </a:r>
            <a:r>
              <a:rPr lang="es-MX" sz="1000" b="0" i="0" dirty="0">
                <a:solidFill>
                  <a:srgbClr val="666666"/>
                </a:solidFill>
                <a:effectLst/>
                <a:latin typeface="Open Sans" panose="020B0606030504020204" pitchFamily="34" charset="0"/>
              </a:rPr>
              <a:t>en un entorno tan cambiante como el de los macrodatos, la información varía mucho. Y también han de hacerlo los modelos o tratamientos que se aplican en torno a esta, pues no son fijos en el tiempo y requieren de un control periódico.</a:t>
            </a:r>
            <a:endParaRPr lang="es-MX" sz="1000" dirty="0"/>
          </a:p>
        </p:txBody>
      </p:sp>
    </p:spTree>
    <p:extLst>
      <p:ext uri="{BB962C8B-B14F-4D97-AF65-F5344CB8AC3E}">
        <p14:creationId xmlns:p14="http://schemas.microsoft.com/office/powerpoint/2010/main" val="237786761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139800" y="527632"/>
            <a:ext cx="9906000" cy="573441"/>
          </a:xfrm>
          <a:prstGeom prst="rect">
            <a:avLst/>
          </a:prstGeom>
        </p:spPr>
        <p:txBody>
          <a:bodyPr spcFirstLastPara="1" wrap="square" lIns="121900" tIns="121900" rIns="121900" bIns="121900" anchor="b" anchorCtr="0">
            <a:noAutofit/>
          </a:bodyPr>
          <a:lstStyle/>
          <a:p>
            <a:r>
              <a:rPr lang="es-PE" dirty="0"/>
              <a:t>AZURE</a:t>
            </a:r>
            <a:endParaRPr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2" name="Imagen 1">
            <a:extLst>
              <a:ext uri="{FF2B5EF4-FFF2-40B4-BE49-F238E27FC236}">
                <a16:creationId xmlns:a16="http://schemas.microsoft.com/office/drawing/2014/main" id="{2CA00AF9-B069-4661-B5B9-6F6F120EC764}"/>
              </a:ext>
            </a:extLst>
          </p:cNvPr>
          <p:cNvPicPr>
            <a:picLocks noChangeAspect="1"/>
          </p:cNvPicPr>
          <p:nvPr/>
        </p:nvPicPr>
        <p:blipFill>
          <a:blip r:embed="rId3"/>
          <a:stretch>
            <a:fillRect/>
          </a:stretch>
        </p:blipFill>
        <p:spPr>
          <a:xfrm>
            <a:off x="1330260" y="992596"/>
            <a:ext cx="10042789" cy="4431839"/>
          </a:xfrm>
          <a:prstGeom prst="rect">
            <a:avLst/>
          </a:prstGeom>
        </p:spPr>
      </p:pic>
    </p:spTree>
    <p:extLst>
      <p:ext uri="{BB962C8B-B14F-4D97-AF65-F5344CB8AC3E}">
        <p14:creationId xmlns:p14="http://schemas.microsoft.com/office/powerpoint/2010/main" val="384891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259241" y="289986"/>
            <a:ext cx="9906000" cy="1066800"/>
          </a:xfrm>
          <a:prstGeom prst="rect">
            <a:avLst/>
          </a:prstGeom>
        </p:spPr>
        <p:txBody>
          <a:bodyPr spcFirstLastPara="1" wrap="square" lIns="121900" tIns="121900" rIns="121900" bIns="121900" anchor="b" anchorCtr="0">
            <a:noAutofit/>
          </a:bodyPr>
          <a:lstStyle/>
          <a:p>
            <a:r>
              <a:rPr lang="es-PE" b="1" dirty="0"/>
              <a:t>IMPORTANTE</a:t>
            </a:r>
            <a:endParaRPr b="1" dirty="0"/>
          </a:p>
        </p:txBody>
      </p:sp>
      <p:pic>
        <p:nvPicPr>
          <p:cNvPr id="5" name="Imagen 4">
            <a:extLst>
              <a:ext uri="{FF2B5EF4-FFF2-40B4-BE49-F238E27FC236}">
                <a16:creationId xmlns:a16="http://schemas.microsoft.com/office/drawing/2014/main" id="{E348975F-0825-4E0E-B65F-C28B10A44721}"/>
              </a:ext>
            </a:extLst>
          </p:cNvPr>
          <p:cNvPicPr>
            <a:picLocks noChangeAspect="1"/>
          </p:cNvPicPr>
          <p:nvPr/>
        </p:nvPicPr>
        <p:blipFill>
          <a:blip r:embed="rId3"/>
          <a:stretch>
            <a:fillRect/>
          </a:stretch>
        </p:blipFill>
        <p:spPr>
          <a:xfrm>
            <a:off x="3057421" y="1576086"/>
            <a:ext cx="6309639" cy="3460371"/>
          </a:xfrm>
          <a:prstGeom prst="rect">
            <a:avLst/>
          </a:prstGeom>
        </p:spPr>
      </p:pic>
    </p:spTree>
    <p:extLst>
      <p:ext uri="{BB962C8B-B14F-4D97-AF65-F5344CB8AC3E}">
        <p14:creationId xmlns:p14="http://schemas.microsoft.com/office/powerpoint/2010/main" val="3016059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title"/>
          </p:nvPr>
        </p:nvSpPr>
        <p:spPr>
          <a:xfrm>
            <a:off x="1259241" y="289986"/>
            <a:ext cx="9906000" cy="1066800"/>
          </a:xfrm>
          <a:prstGeom prst="rect">
            <a:avLst/>
          </a:prstGeom>
        </p:spPr>
        <p:txBody>
          <a:bodyPr spcFirstLastPara="1" wrap="square" lIns="121900" tIns="121900" rIns="121900" bIns="121900" anchor="b" anchorCtr="0">
            <a:noAutofit/>
          </a:bodyPr>
          <a:lstStyle/>
          <a:p>
            <a:r>
              <a:rPr lang="es-PE" b="1" dirty="0"/>
              <a:t>IMPORTANTE</a:t>
            </a:r>
            <a:endParaRPr b="1" dirty="0"/>
          </a:p>
        </p:txBody>
      </p:sp>
      <p:cxnSp>
        <p:nvCxnSpPr>
          <p:cNvPr id="207" name="Google Shape;207;p37"/>
          <p:cNvCxnSpPr/>
          <p:nvPr/>
        </p:nvCxnSpPr>
        <p:spPr>
          <a:xfrm>
            <a:off x="6092800" y="1992667"/>
            <a:ext cx="60992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37"/>
          <p:cNvCxnSpPr/>
          <p:nvPr/>
        </p:nvCxnSpPr>
        <p:spPr>
          <a:xfrm>
            <a:off x="0" y="4757567"/>
            <a:ext cx="6099200" cy="0"/>
          </a:xfrm>
          <a:prstGeom prst="straightConnector1">
            <a:avLst/>
          </a:prstGeom>
          <a:noFill/>
          <a:ln w="9525" cap="flat" cmpd="sng">
            <a:solidFill>
              <a:schemeClr val="dk2"/>
            </a:solidFill>
            <a:prstDash val="solid"/>
            <a:round/>
            <a:headEnd type="none" w="med" len="med"/>
            <a:tailEnd type="none" w="med" len="med"/>
          </a:ln>
        </p:spPr>
      </p:cxnSp>
      <p:pic>
        <p:nvPicPr>
          <p:cNvPr id="3" name="Imagen 2">
            <a:extLst>
              <a:ext uri="{FF2B5EF4-FFF2-40B4-BE49-F238E27FC236}">
                <a16:creationId xmlns:a16="http://schemas.microsoft.com/office/drawing/2014/main" id="{202A908D-244F-41A9-BB93-D6513429B02A}"/>
              </a:ext>
            </a:extLst>
          </p:cNvPr>
          <p:cNvPicPr>
            <a:picLocks noChangeAspect="1"/>
          </p:cNvPicPr>
          <p:nvPr/>
        </p:nvPicPr>
        <p:blipFill>
          <a:blip r:embed="rId3"/>
          <a:stretch>
            <a:fillRect/>
          </a:stretch>
        </p:blipFill>
        <p:spPr>
          <a:xfrm>
            <a:off x="1259241" y="1660355"/>
            <a:ext cx="10061902" cy="3537290"/>
          </a:xfrm>
          <a:prstGeom prst="rect">
            <a:avLst/>
          </a:prstGeom>
        </p:spPr>
      </p:pic>
    </p:spTree>
    <p:extLst>
      <p:ext uri="{BB962C8B-B14F-4D97-AF65-F5344CB8AC3E}">
        <p14:creationId xmlns:p14="http://schemas.microsoft.com/office/powerpoint/2010/main" val="319905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1065882" y="2623333"/>
            <a:ext cx="9906000" cy="823100"/>
          </a:xfrm>
          <a:prstGeom prst="rect">
            <a:avLst/>
          </a:prstGeom>
        </p:spPr>
        <p:txBody>
          <a:bodyPr spcFirstLastPara="1" wrap="square" lIns="121900" tIns="121900" rIns="121900" bIns="121900" anchor="b" anchorCtr="0">
            <a:noAutofit/>
          </a:bodyPr>
          <a:lstStyle/>
          <a:p>
            <a:pPr>
              <a:spcBef>
                <a:spcPts val="0"/>
              </a:spcBef>
              <a:buClr>
                <a:schemeClr val="dk1"/>
              </a:buClr>
              <a:buSzPts val="1100"/>
            </a:pPr>
            <a:r>
              <a:rPr lang="es-PE" b="1" dirty="0"/>
              <a:t>DATA SCIENTIST</a:t>
            </a:r>
            <a:endParaRPr b="1" dirty="0"/>
          </a:p>
        </p:txBody>
      </p:sp>
      <p:cxnSp>
        <p:nvCxnSpPr>
          <p:cNvPr id="153" name="Google Shape;153;p33"/>
          <p:cNvCxnSpPr/>
          <p:nvPr/>
        </p:nvCxnSpPr>
        <p:spPr>
          <a:xfrm>
            <a:off x="8902700" y="4234667"/>
            <a:ext cx="3280000" cy="0"/>
          </a:xfrm>
          <a:prstGeom prst="straightConnector1">
            <a:avLst/>
          </a:prstGeom>
          <a:noFill/>
          <a:ln w="9525" cap="flat" cmpd="sng">
            <a:solidFill>
              <a:schemeClr val="dk2"/>
            </a:solidFill>
            <a:prstDash val="solid"/>
            <a:round/>
            <a:headEnd type="none" w="med" len="med"/>
            <a:tailEnd type="none" w="med" len="med"/>
          </a:ln>
        </p:spPr>
      </p:cxnSp>
      <p:pic>
        <p:nvPicPr>
          <p:cNvPr id="4" name="Imagen 3">
            <a:extLst>
              <a:ext uri="{FF2B5EF4-FFF2-40B4-BE49-F238E27FC236}">
                <a16:creationId xmlns:a16="http://schemas.microsoft.com/office/drawing/2014/main" id="{94E2A830-E475-4889-802E-5E87868DEA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52" b="85813" l="20112" r="90503">
                        <a14:foregroundMark x1="45251" y1="66782" x2="45251" y2="66782"/>
                        <a14:foregroundMark x1="48603" y1="74048" x2="48603" y2="74048"/>
                        <a14:foregroundMark x1="49162" y1="78893" x2="46927" y2="68166"/>
                        <a14:foregroundMark x1="57542" y1="53633" x2="64804" y2="79931"/>
                        <a14:foregroundMark x1="55866" y1="7266" x2="53631" y2="4844"/>
                        <a14:foregroundMark x1="42458" y1="85121" x2="42458" y2="85121"/>
                        <a14:foregroundMark x1="65922" y1="85813" x2="65922" y2="85813"/>
                      </a14:backgroundRemoval>
                    </a14:imgEffect>
                  </a14:imgLayer>
                </a14:imgProps>
              </a:ext>
            </a:extLst>
          </a:blip>
          <a:srcRect l="11888" b="13046"/>
          <a:stretch/>
        </p:blipFill>
        <p:spPr>
          <a:xfrm>
            <a:off x="10175835" y="3323157"/>
            <a:ext cx="2016165" cy="3212323"/>
          </a:xfrm>
          <a:prstGeom prst="rect">
            <a:avLst/>
          </a:prstGeom>
        </p:spPr>
      </p:pic>
    </p:spTree>
    <p:extLst>
      <p:ext uri="{BB962C8B-B14F-4D97-AF65-F5344CB8AC3E}">
        <p14:creationId xmlns:p14="http://schemas.microsoft.com/office/powerpoint/2010/main" val="4151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p8">
            <a:extLst>
              <a:ext uri="{FF2B5EF4-FFF2-40B4-BE49-F238E27FC236}">
                <a16:creationId xmlns:a16="http://schemas.microsoft.com/office/drawing/2014/main" id="{E21F508E-7137-450D-A054-626339999B57}"/>
              </a:ext>
            </a:extLst>
          </p:cNvPr>
          <p:cNvSpPr txBox="1"/>
          <p:nvPr/>
        </p:nvSpPr>
        <p:spPr>
          <a:xfrm>
            <a:off x="1814286" y="1147511"/>
            <a:ext cx="7001614" cy="4493508"/>
          </a:xfrm>
          <a:prstGeom prst="rect">
            <a:avLst/>
          </a:prstGeom>
          <a:noFill/>
          <a:ln>
            <a:noFill/>
          </a:ln>
        </p:spPr>
        <p:txBody>
          <a:bodyPr spcFirstLastPara="1" wrap="square" lIns="91425" tIns="91425" rIns="91425" bIns="91425" anchor="t" anchorCtr="0">
            <a:spAutoFit/>
          </a:bodyPr>
          <a:lstStyle/>
          <a:p>
            <a:pPr algn="just"/>
            <a:r>
              <a:rPr lang="es-ES" sz="1400" b="1" dirty="0">
                <a:solidFill>
                  <a:schemeClr val="dk2"/>
                </a:solidFill>
                <a:latin typeface="Montserrat Light" panose="00000400000000000000" pitchFamily="50" charset="0"/>
                <a:cs typeface="Calibri"/>
                <a:sym typeface="Calibri"/>
              </a:rPr>
              <a:t>Profesional que se encarga de recolectar, analizar e interpretar grandes volúmenes de datos para extraer la información relevante de ellos.</a:t>
            </a:r>
          </a:p>
          <a:p>
            <a:pPr algn="just"/>
            <a:endParaRPr lang="es-ES" sz="1400" b="1" dirty="0">
              <a:solidFill>
                <a:schemeClr val="dk2"/>
              </a:solidFill>
              <a:latin typeface="Montserrat Light" panose="00000400000000000000" pitchFamily="50" charset="0"/>
              <a:cs typeface="Calibri"/>
              <a:sym typeface="Calibri"/>
            </a:endParaRPr>
          </a:p>
          <a:p>
            <a:pPr algn="just"/>
            <a:r>
              <a:rPr lang="es-ES" sz="1400" b="1" dirty="0">
                <a:solidFill>
                  <a:schemeClr val="dk2"/>
                </a:solidFill>
                <a:latin typeface="Montserrat Light" panose="00000400000000000000" pitchFamily="50" charset="0"/>
                <a:cs typeface="Calibri"/>
                <a:sym typeface="Calibri"/>
              </a:rPr>
              <a:t>Utilizan conocimientos de matemática, estadística y programación para analizar e interpretar los datos y sacar información valiosa de ellos, usualmente creando modelos predictivos usando ciencia de datos.</a:t>
            </a:r>
          </a:p>
          <a:p>
            <a:pPr algn="just"/>
            <a:endParaRPr lang="es-ES" sz="1400" b="1" dirty="0">
              <a:solidFill>
                <a:schemeClr val="dk2"/>
              </a:solidFill>
              <a:latin typeface="Montserrat Light" panose="00000400000000000000" pitchFamily="50" charset="0"/>
              <a:cs typeface="Calibri"/>
              <a:sym typeface="Calibri"/>
            </a:endParaRPr>
          </a:p>
          <a:p>
            <a:pPr algn="just"/>
            <a:r>
              <a:rPr lang="es-ES" sz="1400" b="1" dirty="0">
                <a:solidFill>
                  <a:schemeClr val="dk2"/>
                </a:solidFill>
                <a:latin typeface="Montserrat Light" panose="00000400000000000000" pitchFamily="50" charset="0"/>
                <a:cs typeface="Calibri"/>
                <a:sym typeface="Calibri"/>
              </a:rPr>
              <a:t>Con conocimientos en:</a:t>
            </a:r>
          </a:p>
          <a:p>
            <a:pPr algn="just"/>
            <a:endParaRPr lang="es-ES" sz="1400" b="1" dirty="0">
              <a:solidFill>
                <a:schemeClr val="dk2"/>
              </a:solidFill>
              <a:latin typeface="Montserrat Light" panose="00000400000000000000" pitchFamily="50" charset="0"/>
              <a:cs typeface="Calibri"/>
              <a:sym typeface="Calibri"/>
            </a:endParaRPr>
          </a:p>
          <a:p>
            <a:pPr marL="285750" indent="-285750" algn="just">
              <a:buFontTx/>
              <a:buChar char="-"/>
            </a:pPr>
            <a:r>
              <a:rPr lang="es-ES" sz="1400" b="1" dirty="0">
                <a:solidFill>
                  <a:schemeClr val="dk2"/>
                </a:solidFill>
                <a:latin typeface="Montserrat Light" panose="00000400000000000000" pitchFamily="50" charset="0"/>
                <a:cs typeface="Calibri"/>
                <a:sym typeface="Calibri"/>
              </a:rPr>
              <a:t>Álgebra lineal</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Cálculo Integral y diferencial</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Optimización de algoritmos</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Estadística</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Programación</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Limpieza de grandes volúmenes de datos</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Algoritmos de agrupación, dimensionalidad (modelos no supervisados)</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Algoritmos de regresión y clasificación (modelos supervisados)</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Machine Learning, Deep Learning y </a:t>
            </a:r>
            <a:r>
              <a:rPr lang="es-ES" sz="1400" b="1" dirty="0" err="1">
                <a:solidFill>
                  <a:schemeClr val="dk2"/>
                </a:solidFill>
                <a:latin typeface="Montserrat Light" panose="00000400000000000000" pitchFamily="50" charset="0"/>
                <a:cs typeface="Calibri"/>
                <a:sym typeface="Calibri"/>
              </a:rPr>
              <a:t>Computer</a:t>
            </a:r>
            <a:r>
              <a:rPr lang="es-ES" sz="1400" b="1" dirty="0">
                <a:solidFill>
                  <a:schemeClr val="dk2"/>
                </a:solidFill>
                <a:latin typeface="Montserrat Light" panose="00000400000000000000" pitchFamily="50" charset="0"/>
                <a:cs typeface="Calibri"/>
                <a:sym typeface="Calibri"/>
              </a:rPr>
              <a:t> </a:t>
            </a:r>
            <a:r>
              <a:rPr lang="es-ES" sz="1400" b="1" dirty="0" err="1">
                <a:solidFill>
                  <a:schemeClr val="dk2"/>
                </a:solidFill>
                <a:latin typeface="Montserrat Light" panose="00000400000000000000" pitchFamily="50" charset="0"/>
                <a:cs typeface="Calibri"/>
                <a:sym typeface="Calibri"/>
              </a:rPr>
              <a:t>Vision</a:t>
            </a:r>
            <a:endParaRPr lang="es-ES" sz="1400" b="1" dirty="0">
              <a:solidFill>
                <a:schemeClr val="dk2"/>
              </a:solidFill>
              <a:latin typeface="Montserrat Light" panose="00000400000000000000" pitchFamily="50" charset="0"/>
              <a:cs typeface="Calibri"/>
              <a:sym typeface="Calibri"/>
            </a:endParaRPr>
          </a:p>
          <a:p>
            <a:pPr marL="285750" indent="-285750" algn="just">
              <a:buFontTx/>
              <a:buChar char="-"/>
            </a:pPr>
            <a:r>
              <a:rPr lang="es-ES" sz="1400" b="1" dirty="0" err="1">
                <a:solidFill>
                  <a:schemeClr val="dk2"/>
                </a:solidFill>
                <a:latin typeface="Montserrat Light" panose="00000400000000000000" pitchFamily="50" charset="0"/>
                <a:cs typeface="Calibri"/>
                <a:sym typeface="Calibri"/>
              </a:rPr>
              <a:t>Reinforcement</a:t>
            </a:r>
            <a:r>
              <a:rPr lang="es-ES" sz="1400" b="1" dirty="0">
                <a:solidFill>
                  <a:schemeClr val="dk2"/>
                </a:solidFill>
                <a:latin typeface="Montserrat Light" panose="00000400000000000000" pitchFamily="50" charset="0"/>
                <a:cs typeface="Calibri"/>
                <a:sym typeface="Calibri"/>
              </a:rPr>
              <a:t> Learning</a:t>
            </a:r>
          </a:p>
          <a:p>
            <a:pPr marL="285750" indent="-285750" algn="just">
              <a:buFontTx/>
              <a:buChar char="-"/>
            </a:pPr>
            <a:r>
              <a:rPr lang="es-ES" sz="1400" b="1" dirty="0">
                <a:solidFill>
                  <a:schemeClr val="dk2"/>
                </a:solidFill>
                <a:latin typeface="Montserrat Light" panose="00000400000000000000" pitchFamily="50" charset="0"/>
                <a:cs typeface="Calibri"/>
                <a:sym typeface="Calibri"/>
              </a:rPr>
              <a:t>Series de tiempo</a:t>
            </a:r>
          </a:p>
        </p:txBody>
      </p:sp>
      <p:sp>
        <p:nvSpPr>
          <p:cNvPr id="3" name="CuadroTexto 2">
            <a:extLst>
              <a:ext uri="{FF2B5EF4-FFF2-40B4-BE49-F238E27FC236}">
                <a16:creationId xmlns:a16="http://schemas.microsoft.com/office/drawing/2014/main" id="{0379DF3E-F485-3EB5-F4A5-59C07EDEF0C2}"/>
              </a:ext>
            </a:extLst>
          </p:cNvPr>
          <p:cNvSpPr txBox="1"/>
          <p:nvPr/>
        </p:nvSpPr>
        <p:spPr>
          <a:xfrm>
            <a:off x="4560276" y="332302"/>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DATA SCIENTIST</a:t>
            </a:r>
            <a:endParaRPr lang="es-ES" dirty="0">
              <a:solidFill>
                <a:srgbClr val="FF0000"/>
              </a:solidFill>
            </a:endParaRPr>
          </a:p>
        </p:txBody>
      </p:sp>
      <p:pic>
        <p:nvPicPr>
          <p:cNvPr id="8194" name="Picture 2" descr="Definiendo las competencias del perfil de “data scientist” | Blog de Mikel  Niño: Industria 4.0, Big Data Analytics, emprendimiento digital, modelos de  negocio">
            <a:extLst>
              <a:ext uri="{FF2B5EF4-FFF2-40B4-BE49-F238E27FC236}">
                <a16:creationId xmlns:a16="http://schemas.microsoft.com/office/drawing/2014/main" id="{0F2AD999-3C40-2F33-55CE-E946BCA3D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0" y="248592"/>
            <a:ext cx="2428875" cy="246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97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02A03D-A5F1-2516-CE63-AA8B59407C52}"/>
              </a:ext>
            </a:extLst>
          </p:cNvPr>
          <p:cNvPicPr>
            <a:picLocks noChangeAspect="1"/>
          </p:cNvPicPr>
          <p:nvPr/>
        </p:nvPicPr>
        <p:blipFill rotWithShape="1">
          <a:blip r:embed="rId2"/>
          <a:srcRect b="3091"/>
          <a:stretch/>
        </p:blipFill>
        <p:spPr>
          <a:xfrm>
            <a:off x="703851" y="535464"/>
            <a:ext cx="10784298" cy="4776763"/>
          </a:xfrm>
          <a:prstGeom prst="rect">
            <a:avLst/>
          </a:prstGeom>
        </p:spPr>
      </p:pic>
    </p:spTree>
    <p:extLst>
      <p:ext uri="{BB962C8B-B14F-4D97-AF65-F5344CB8AC3E}">
        <p14:creationId xmlns:p14="http://schemas.microsoft.com/office/powerpoint/2010/main" val="626510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79DF3E-F485-3EB5-F4A5-59C07EDEF0C2}"/>
              </a:ext>
            </a:extLst>
          </p:cNvPr>
          <p:cNvSpPr txBox="1"/>
          <p:nvPr/>
        </p:nvSpPr>
        <p:spPr>
          <a:xfrm>
            <a:off x="4560276" y="332302"/>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RUTA DE CAPACITACIÓN</a:t>
            </a:r>
            <a:endParaRPr lang="es-ES" dirty="0">
              <a:solidFill>
                <a:srgbClr val="FF0000"/>
              </a:solidFill>
            </a:endParaRPr>
          </a:p>
        </p:txBody>
      </p:sp>
      <p:pic>
        <p:nvPicPr>
          <p:cNvPr id="5" name="Imagen 4">
            <a:extLst>
              <a:ext uri="{FF2B5EF4-FFF2-40B4-BE49-F238E27FC236}">
                <a16:creationId xmlns:a16="http://schemas.microsoft.com/office/drawing/2014/main" id="{4C6C0223-EFFC-1A87-958D-C2CD67ABE292}"/>
              </a:ext>
            </a:extLst>
          </p:cNvPr>
          <p:cNvPicPr>
            <a:picLocks noChangeAspect="1"/>
          </p:cNvPicPr>
          <p:nvPr/>
        </p:nvPicPr>
        <p:blipFill>
          <a:blip r:embed="rId2"/>
          <a:stretch>
            <a:fillRect/>
          </a:stretch>
        </p:blipFill>
        <p:spPr>
          <a:xfrm>
            <a:off x="36417" y="814585"/>
            <a:ext cx="5596905" cy="3082166"/>
          </a:xfrm>
          <a:prstGeom prst="rect">
            <a:avLst/>
          </a:prstGeom>
        </p:spPr>
      </p:pic>
      <p:pic>
        <p:nvPicPr>
          <p:cNvPr id="7" name="Imagen 6">
            <a:extLst>
              <a:ext uri="{FF2B5EF4-FFF2-40B4-BE49-F238E27FC236}">
                <a16:creationId xmlns:a16="http://schemas.microsoft.com/office/drawing/2014/main" id="{627A3ECF-EB4C-5FBC-B707-2E2C70019493}"/>
              </a:ext>
            </a:extLst>
          </p:cNvPr>
          <p:cNvPicPr>
            <a:picLocks noChangeAspect="1"/>
          </p:cNvPicPr>
          <p:nvPr/>
        </p:nvPicPr>
        <p:blipFill>
          <a:blip r:embed="rId3"/>
          <a:stretch>
            <a:fillRect/>
          </a:stretch>
        </p:blipFill>
        <p:spPr>
          <a:xfrm>
            <a:off x="5908432" y="2468209"/>
            <a:ext cx="6021506" cy="2797093"/>
          </a:xfrm>
          <a:prstGeom prst="rect">
            <a:avLst/>
          </a:prstGeom>
        </p:spPr>
      </p:pic>
    </p:spTree>
    <p:extLst>
      <p:ext uri="{BB962C8B-B14F-4D97-AF65-F5344CB8AC3E}">
        <p14:creationId xmlns:p14="http://schemas.microsoft.com/office/powerpoint/2010/main" val="1769624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79DF3E-F485-3EB5-F4A5-59C07EDEF0C2}"/>
              </a:ext>
            </a:extLst>
          </p:cNvPr>
          <p:cNvSpPr txBox="1"/>
          <p:nvPr/>
        </p:nvSpPr>
        <p:spPr>
          <a:xfrm>
            <a:off x="4560276" y="332302"/>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FUNCIONES</a:t>
            </a:r>
            <a:endParaRPr lang="es-ES" dirty="0">
              <a:solidFill>
                <a:srgbClr val="FF0000"/>
              </a:solidFill>
            </a:endParaRPr>
          </a:p>
        </p:txBody>
      </p:sp>
      <p:pic>
        <p:nvPicPr>
          <p:cNvPr id="6" name="Imagen 5">
            <a:extLst>
              <a:ext uri="{FF2B5EF4-FFF2-40B4-BE49-F238E27FC236}">
                <a16:creationId xmlns:a16="http://schemas.microsoft.com/office/drawing/2014/main" id="{27F119F9-F138-605D-FD0B-063FABE5DE40}"/>
              </a:ext>
            </a:extLst>
          </p:cNvPr>
          <p:cNvPicPr>
            <a:picLocks noChangeAspect="1"/>
          </p:cNvPicPr>
          <p:nvPr/>
        </p:nvPicPr>
        <p:blipFill>
          <a:blip r:embed="rId2"/>
          <a:stretch>
            <a:fillRect/>
          </a:stretch>
        </p:blipFill>
        <p:spPr>
          <a:xfrm>
            <a:off x="1172310" y="1106657"/>
            <a:ext cx="8335538" cy="2056862"/>
          </a:xfrm>
          <a:prstGeom prst="rect">
            <a:avLst/>
          </a:prstGeom>
        </p:spPr>
      </p:pic>
      <p:pic>
        <p:nvPicPr>
          <p:cNvPr id="9218" name="Picture 2" descr="Machine Learning: cuando aprenden las máquinas - MuyComputerPRO">
            <a:extLst>
              <a:ext uri="{FF2B5EF4-FFF2-40B4-BE49-F238E27FC236}">
                <a16:creationId xmlns:a16="http://schemas.microsoft.com/office/drawing/2014/main" id="{759826F7-9E4A-36B4-309D-62A52EBA6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569" y="3462471"/>
            <a:ext cx="4994031" cy="230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08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F07A6758-6B75-3F01-4266-0F84B30FAA33}"/>
              </a:ext>
            </a:extLst>
          </p:cNvPr>
          <p:cNvSpPr txBox="1"/>
          <p:nvPr/>
        </p:nvSpPr>
        <p:spPr>
          <a:xfrm>
            <a:off x="4623365" y="42765"/>
            <a:ext cx="3882681" cy="338554"/>
          </a:xfrm>
          <a:prstGeom prst="rect">
            <a:avLst/>
          </a:prstGeom>
          <a:noFill/>
        </p:spPr>
        <p:txBody>
          <a:bodyPr wrap="square" rtlCol="0">
            <a:spAutoFit/>
          </a:bodyPr>
          <a:lstStyle/>
          <a:p>
            <a:r>
              <a:rPr lang="es-ES" sz="1600" b="1" dirty="0">
                <a:solidFill>
                  <a:srgbClr val="FF0000"/>
                </a:solidFill>
                <a:latin typeface="Montserrat" panose="02000505000000020004" pitchFamily="2" charset="0"/>
              </a:rPr>
              <a:t>HERRAMIENTAS</a:t>
            </a:r>
            <a:endParaRPr lang="es-ES" dirty="0">
              <a:solidFill>
                <a:srgbClr val="FF0000"/>
              </a:solidFill>
            </a:endParaRPr>
          </a:p>
        </p:txBody>
      </p:sp>
      <p:pic>
        <p:nvPicPr>
          <p:cNvPr id="5122" name="Picture 2" descr="SQL BÁSICO: CONCEPTOS BÁSICOS. SQL (Structured Query Language) o en… | by  Wilber Ccori huaman | Medium">
            <a:extLst>
              <a:ext uri="{FF2B5EF4-FFF2-40B4-BE49-F238E27FC236}">
                <a16:creationId xmlns:a16="http://schemas.microsoft.com/office/drawing/2014/main" id="{8A73BDB2-A13A-0E34-795A-88F0D3FB5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39" y="1471823"/>
            <a:ext cx="1752196" cy="97015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Tutorial de R para principiantes. Cómo empezar con buen pie">
            <a:extLst>
              <a:ext uri="{FF2B5EF4-FFF2-40B4-BE49-F238E27FC236}">
                <a16:creationId xmlns:a16="http://schemas.microsoft.com/office/drawing/2014/main" id="{8EB104FF-BC6A-7FBF-4ED5-5A5F564E9988}"/>
              </a:ext>
            </a:extLst>
          </p:cNvPr>
          <p:cNvSpPr>
            <a:spLocks noChangeAspect="1" noChangeArrowheads="1"/>
          </p:cNvSpPr>
          <p:nvPr/>
        </p:nvSpPr>
        <p:spPr bwMode="auto">
          <a:xfrm>
            <a:off x="5493434" y="325686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6" name="Picture 6" descr="Tutorial de R para principiantes. Cómo empezar con buen pie">
            <a:extLst>
              <a:ext uri="{FF2B5EF4-FFF2-40B4-BE49-F238E27FC236}">
                <a16:creationId xmlns:a16="http://schemas.microsoft.com/office/drawing/2014/main" id="{427F37AA-1172-65BB-AAF8-07F614418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922" y="2565988"/>
            <a:ext cx="817025" cy="8170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prendiendo a usar el Interprete de Python (Post 2) - Comunidad Huawei  Enterprise">
            <a:extLst>
              <a:ext uri="{FF2B5EF4-FFF2-40B4-BE49-F238E27FC236}">
                <a16:creationId xmlns:a16="http://schemas.microsoft.com/office/drawing/2014/main" id="{65AE74E6-5238-F23F-8FCF-1E66C8B5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0" y="2412855"/>
            <a:ext cx="1892105" cy="118256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tlab">
            <a:extLst>
              <a:ext uri="{FF2B5EF4-FFF2-40B4-BE49-F238E27FC236}">
                <a16:creationId xmlns:a16="http://schemas.microsoft.com/office/drawing/2014/main" id="{E979A4D9-4302-22C5-9B8E-A71F7D628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739" y="611048"/>
            <a:ext cx="1752600" cy="98583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ifrando archivos en git con GIT-CRYPT. uGeek Blog">
            <a:extLst>
              <a:ext uri="{FF2B5EF4-FFF2-40B4-BE49-F238E27FC236}">
                <a16:creationId xmlns:a16="http://schemas.microsoft.com/office/drawing/2014/main" id="{D0DD73DC-20F5-8921-BCDD-8B56CB861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358" y="596079"/>
            <a:ext cx="1114718" cy="111471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scubierto criptominer integrado en Amazon AWS Community AMI - Una al Día">
            <a:extLst>
              <a:ext uri="{FF2B5EF4-FFF2-40B4-BE49-F238E27FC236}">
                <a16:creationId xmlns:a16="http://schemas.microsoft.com/office/drawing/2014/main" id="{352A5282-0BE9-6AD6-20F8-0DE2ACABBB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036" y="2941764"/>
            <a:ext cx="1238508" cy="82592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Google Cloud Platform Colombia - GCP - Cloud Empresarial">
            <a:extLst>
              <a:ext uri="{FF2B5EF4-FFF2-40B4-BE49-F238E27FC236}">
                <a16:creationId xmlns:a16="http://schemas.microsoft.com/office/drawing/2014/main" id="{BEEF655A-04E1-D60B-476E-C35151188E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4756" y="2865088"/>
            <a:ext cx="1318192" cy="811195"/>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Configuración, Mantenimiento y Gestión de Microsoft Azure - Imagar">
            <a:extLst>
              <a:ext uri="{FF2B5EF4-FFF2-40B4-BE49-F238E27FC236}">
                <a16:creationId xmlns:a16="http://schemas.microsoft.com/office/drawing/2014/main" id="{40F989DA-24F2-CD06-503B-FDBE0A29A1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8707" y="2944074"/>
            <a:ext cx="1318191" cy="82592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PL / SQL ¿Un lenguaje de programación? – DbaExperts">
            <a:extLst>
              <a:ext uri="{FF2B5EF4-FFF2-40B4-BE49-F238E27FC236}">
                <a16:creationId xmlns:a16="http://schemas.microsoft.com/office/drawing/2014/main" id="{B9D782CE-4F32-1876-0AC8-523BC318D33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286"/>
          <a:stretch/>
        </p:blipFill>
        <p:spPr bwMode="auto">
          <a:xfrm>
            <a:off x="3329923" y="3936463"/>
            <a:ext cx="1629201" cy="842234"/>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Una Guía Para Principiantes - Apache Spark">
            <a:extLst>
              <a:ext uri="{FF2B5EF4-FFF2-40B4-BE49-F238E27FC236}">
                <a16:creationId xmlns:a16="http://schemas.microsoft.com/office/drawing/2014/main" id="{3FEC7CB4-6658-02DD-F5E8-DEEB74B11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2834" y="1693935"/>
            <a:ext cx="1497036" cy="779121"/>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Google Colaboratory Colab - Guía Completa Español - Marketing Branding">
            <a:extLst>
              <a:ext uri="{FF2B5EF4-FFF2-40B4-BE49-F238E27FC236}">
                <a16:creationId xmlns:a16="http://schemas.microsoft.com/office/drawing/2014/main" id="{652A7EDF-5F94-D2AD-B0F8-398F0C6E6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039" y="3641854"/>
            <a:ext cx="1688124" cy="112541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El servicio de IBM Cloud no funciona. Problemas y cortes actuales. |  Downdetector">
            <a:extLst>
              <a:ext uri="{FF2B5EF4-FFF2-40B4-BE49-F238E27FC236}">
                <a16:creationId xmlns:a16="http://schemas.microsoft.com/office/drawing/2014/main" id="{CBA453A7-02FF-7216-7A7D-D142C7C047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7340" y="1736840"/>
            <a:ext cx="1483701" cy="989134"/>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Proyecto Jupyter - Wikipedia, la enciclopedia libre">
            <a:extLst>
              <a:ext uri="{FF2B5EF4-FFF2-40B4-BE49-F238E27FC236}">
                <a16:creationId xmlns:a16="http://schemas.microsoft.com/office/drawing/2014/main" id="{F69221F4-EB37-0E82-149E-96AB1DE2FE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6674" y="3547396"/>
            <a:ext cx="994222" cy="1152412"/>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Spyder IDE (desarrollo) - Wiki De Deepin En Español">
            <a:extLst>
              <a:ext uri="{FF2B5EF4-FFF2-40B4-BE49-F238E27FC236}">
                <a16:creationId xmlns:a16="http://schemas.microsoft.com/office/drawing/2014/main" id="{F6017453-D2B7-276F-D919-0FAF4E55E9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8183" y="1830678"/>
            <a:ext cx="1318192" cy="96146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8;p8">
            <a:extLst>
              <a:ext uri="{FF2B5EF4-FFF2-40B4-BE49-F238E27FC236}">
                <a16:creationId xmlns:a16="http://schemas.microsoft.com/office/drawing/2014/main" id="{88D51C5D-8180-8B37-1E06-F13D9B86035E}"/>
              </a:ext>
            </a:extLst>
          </p:cNvPr>
          <p:cNvSpPr txBox="1"/>
          <p:nvPr/>
        </p:nvSpPr>
        <p:spPr>
          <a:xfrm>
            <a:off x="516860" y="1043986"/>
            <a:ext cx="2096087" cy="430857"/>
          </a:xfrm>
          <a:prstGeom prst="rect">
            <a:avLst/>
          </a:prstGeom>
          <a:noFill/>
          <a:ln>
            <a:noFill/>
          </a:ln>
        </p:spPr>
        <p:txBody>
          <a:bodyPr spcFirstLastPara="1" wrap="square" lIns="91425" tIns="91425" rIns="91425" bIns="91425" anchor="t" anchorCtr="0">
            <a:spAutoFit/>
          </a:bodyPr>
          <a:lstStyle/>
          <a:p>
            <a:r>
              <a:rPr lang="es-ES" sz="1600" b="1" dirty="0">
                <a:solidFill>
                  <a:schemeClr val="dk2"/>
                </a:solidFill>
                <a:latin typeface="Montserrat Light" panose="00000400000000000000" pitchFamily="50" charset="0"/>
                <a:cs typeface="Calibri"/>
                <a:sym typeface="Calibri"/>
              </a:rPr>
              <a:t>INDISPENSABLE</a:t>
            </a:r>
          </a:p>
        </p:txBody>
      </p:sp>
      <p:pic>
        <p:nvPicPr>
          <p:cNvPr id="5152" name="Picture 32" descr="Machine learning con TensorFlow y Keras en Python">
            <a:extLst>
              <a:ext uri="{FF2B5EF4-FFF2-40B4-BE49-F238E27FC236}">
                <a16:creationId xmlns:a16="http://schemas.microsoft.com/office/drawing/2014/main" id="{CBF9F07D-8853-3F23-4ADD-45CB602876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7954" y="1035753"/>
            <a:ext cx="2012193" cy="1509145"/>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Primeros pasos con Pandas - Adictos al trabajo Tutoriales">
            <a:extLst>
              <a:ext uri="{FF2B5EF4-FFF2-40B4-BE49-F238E27FC236}">
                <a16:creationId xmlns:a16="http://schemas.microsoft.com/office/drawing/2014/main" id="{66660C66-BC70-58CB-32F6-CC3A0C3B72D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07954" y="2794157"/>
            <a:ext cx="1688124" cy="7532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8;p8">
            <a:extLst>
              <a:ext uri="{FF2B5EF4-FFF2-40B4-BE49-F238E27FC236}">
                <a16:creationId xmlns:a16="http://schemas.microsoft.com/office/drawing/2014/main" id="{1A8632C9-1E2D-8DF1-E0F5-FB02CE02C32B}"/>
              </a:ext>
            </a:extLst>
          </p:cNvPr>
          <p:cNvSpPr txBox="1"/>
          <p:nvPr/>
        </p:nvSpPr>
        <p:spPr>
          <a:xfrm>
            <a:off x="10027693" y="673110"/>
            <a:ext cx="2096087" cy="430857"/>
          </a:xfrm>
          <a:prstGeom prst="rect">
            <a:avLst/>
          </a:prstGeom>
          <a:noFill/>
          <a:ln>
            <a:noFill/>
          </a:ln>
        </p:spPr>
        <p:txBody>
          <a:bodyPr spcFirstLastPara="1" wrap="square" lIns="91425" tIns="91425" rIns="91425" bIns="91425" anchor="t" anchorCtr="0">
            <a:spAutoFit/>
          </a:bodyPr>
          <a:lstStyle/>
          <a:p>
            <a:r>
              <a:rPr lang="es-ES" sz="1600" b="1" dirty="0">
                <a:solidFill>
                  <a:schemeClr val="dk2"/>
                </a:solidFill>
                <a:latin typeface="Montserrat Light" panose="00000400000000000000" pitchFamily="50" charset="0"/>
                <a:cs typeface="Calibri"/>
                <a:sym typeface="Calibri"/>
              </a:rPr>
              <a:t>LIBRERIAS</a:t>
            </a:r>
          </a:p>
        </p:txBody>
      </p:sp>
      <p:pic>
        <p:nvPicPr>
          <p:cNvPr id="5156" name="Picture 36" descr="Scikit-learn - Wikipedia, la enciclopedia libre">
            <a:extLst>
              <a:ext uri="{FF2B5EF4-FFF2-40B4-BE49-F238E27FC236}">
                <a16:creationId xmlns:a16="http://schemas.microsoft.com/office/drawing/2014/main" id="{AD60D6B9-4088-23F1-B1E1-860659DBBF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96078" y="2686648"/>
            <a:ext cx="1688124" cy="9087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8">
            <a:extLst>
              <a:ext uri="{FF2B5EF4-FFF2-40B4-BE49-F238E27FC236}">
                <a16:creationId xmlns:a16="http://schemas.microsoft.com/office/drawing/2014/main" id="{CB46D91B-ED58-7B76-ED7D-B73A0252568B}"/>
              </a:ext>
            </a:extLst>
          </p:cNvPr>
          <p:cNvCxnSpPr/>
          <p:nvPr/>
        </p:nvCxnSpPr>
        <p:spPr>
          <a:xfrm>
            <a:off x="2987167" y="577594"/>
            <a:ext cx="0" cy="5497639"/>
          </a:xfrm>
          <a:prstGeom prst="line">
            <a:avLst/>
          </a:prstGeom>
        </p:spPr>
        <p:style>
          <a:lnRef idx="1">
            <a:schemeClr val="accent1"/>
          </a:lnRef>
          <a:fillRef idx="0">
            <a:schemeClr val="accent1"/>
          </a:fillRef>
          <a:effectRef idx="0">
            <a:schemeClr val="accent1"/>
          </a:effectRef>
          <a:fontRef idx="minor">
            <a:schemeClr val="tx1"/>
          </a:fontRef>
        </p:style>
      </p:cxnSp>
      <p:pic>
        <p:nvPicPr>
          <p:cNvPr id="5158" name="Picture 38" descr="La librería Numpy | Aprende con Alf">
            <a:extLst>
              <a:ext uri="{FF2B5EF4-FFF2-40B4-BE49-F238E27FC236}">
                <a16:creationId xmlns:a16="http://schemas.microsoft.com/office/drawing/2014/main" id="{F972C514-757B-835E-9D42-C2FF6B53547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94510" y="3869820"/>
            <a:ext cx="1936397" cy="871378"/>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descr="Tutorial de SciPy | Interactive Chaos">
            <a:extLst>
              <a:ext uri="{FF2B5EF4-FFF2-40B4-BE49-F238E27FC236}">
                <a16:creationId xmlns:a16="http://schemas.microsoft.com/office/drawing/2014/main" id="{6E60DE7E-ED7F-2A6C-81B4-88BEBDA1A2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32820" y="3975907"/>
            <a:ext cx="1483701" cy="741851"/>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Seaborn archivos - frankgalandev">
            <a:extLst>
              <a:ext uri="{FF2B5EF4-FFF2-40B4-BE49-F238E27FC236}">
                <a16:creationId xmlns:a16="http://schemas.microsoft.com/office/drawing/2014/main" id="{422637CA-D156-04FC-4801-11F0ABC538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45025" y="1484453"/>
            <a:ext cx="1178755" cy="1178755"/>
          </a:xfrm>
          <a:prstGeom prst="rect">
            <a:avLst/>
          </a:prstGeom>
          <a:noFill/>
          <a:extLst>
            <a:ext uri="{909E8E84-426E-40DD-AFC4-6F175D3DCCD1}">
              <a14:hiddenFill xmlns:a14="http://schemas.microsoft.com/office/drawing/2010/main">
                <a:solidFill>
                  <a:srgbClr val="FFFFFF"/>
                </a:solidFill>
              </a14:hiddenFill>
            </a:ext>
          </a:extLst>
        </p:spPr>
      </p:pic>
      <p:pic>
        <p:nvPicPr>
          <p:cNvPr id="5164" name="Picture 44" descr="Tableau: qué es y cómo funciona esta herramienta de Business Intelligence">
            <a:extLst>
              <a:ext uri="{FF2B5EF4-FFF2-40B4-BE49-F238E27FC236}">
                <a16:creationId xmlns:a16="http://schemas.microsoft.com/office/drawing/2014/main" id="{8C22CE11-66AF-0D28-73E2-10A09B23D16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0419" t="18866" r="16248" b="10716"/>
          <a:stretch/>
        </p:blipFill>
        <p:spPr bwMode="auto">
          <a:xfrm>
            <a:off x="5142425" y="3880283"/>
            <a:ext cx="1497036" cy="915466"/>
          </a:xfrm>
          <a:prstGeom prst="rect">
            <a:avLst/>
          </a:prstGeom>
          <a:noFill/>
          <a:extLst>
            <a:ext uri="{909E8E84-426E-40DD-AFC4-6F175D3DCCD1}">
              <a14:hiddenFill xmlns:a14="http://schemas.microsoft.com/office/drawing/2010/main">
                <a:solidFill>
                  <a:srgbClr val="FFFFFF"/>
                </a:solidFill>
              </a14:hiddenFill>
            </a:ext>
          </a:extLst>
        </p:spPr>
      </p:pic>
      <p:pic>
        <p:nvPicPr>
          <p:cNvPr id="5166" name="Picture 46" descr="9 empresas Hadoop que debe conocer - CIO MX % %">
            <a:extLst>
              <a:ext uri="{FF2B5EF4-FFF2-40B4-BE49-F238E27FC236}">
                <a16:creationId xmlns:a16="http://schemas.microsoft.com/office/drawing/2014/main" id="{7BE69B76-9A7D-BD4E-C9F5-D9DDCB210EF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22777" y="738862"/>
            <a:ext cx="1350205" cy="99842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9">
            <a:extLst>
              <a:ext uri="{FF2B5EF4-FFF2-40B4-BE49-F238E27FC236}">
                <a16:creationId xmlns:a16="http://schemas.microsoft.com/office/drawing/2014/main" id="{F659C00F-214C-9C9D-CAA7-20B11293B56B}"/>
              </a:ext>
            </a:extLst>
          </p:cNvPr>
          <p:cNvCxnSpPr/>
          <p:nvPr/>
        </p:nvCxnSpPr>
        <p:spPr>
          <a:xfrm>
            <a:off x="8517769" y="846601"/>
            <a:ext cx="0" cy="5497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C1F4A50-7691-1FC0-F6A4-B1E8FF06DA86}"/>
              </a:ext>
            </a:extLst>
          </p:cNvPr>
          <p:cNvCxnSpPr>
            <a:cxnSpLocks/>
          </p:cNvCxnSpPr>
          <p:nvPr/>
        </p:nvCxnSpPr>
        <p:spPr>
          <a:xfrm>
            <a:off x="112855" y="6527423"/>
            <a:ext cx="7285778" cy="0"/>
          </a:xfrm>
          <a:prstGeom prst="line">
            <a:avLst/>
          </a:prstGeom>
        </p:spPr>
        <p:style>
          <a:lnRef idx="3">
            <a:schemeClr val="accent3"/>
          </a:lnRef>
          <a:fillRef idx="0">
            <a:schemeClr val="accent3"/>
          </a:fillRef>
          <a:effectRef idx="2">
            <a:schemeClr val="accent3"/>
          </a:effectRef>
          <a:fontRef idx="minor">
            <a:schemeClr val="tx1"/>
          </a:fontRef>
        </p:style>
      </p:cxnSp>
      <p:sp>
        <p:nvSpPr>
          <p:cNvPr id="16" name="Google Shape;168;p8">
            <a:extLst>
              <a:ext uri="{FF2B5EF4-FFF2-40B4-BE49-F238E27FC236}">
                <a16:creationId xmlns:a16="http://schemas.microsoft.com/office/drawing/2014/main" id="{4B3F2F7F-92B5-FDCF-EE57-B85CC1F7B2A8}"/>
              </a:ext>
            </a:extLst>
          </p:cNvPr>
          <p:cNvSpPr txBox="1"/>
          <p:nvPr/>
        </p:nvSpPr>
        <p:spPr>
          <a:xfrm>
            <a:off x="120034" y="6552556"/>
            <a:ext cx="8100107" cy="353913"/>
          </a:xfrm>
          <a:prstGeom prst="rect">
            <a:avLst/>
          </a:prstGeom>
          <a:noFill/>
          <a:ln>
            <a:noFill/>
          </a:ln>
        </p:spPr>
        <p:txBody>
          <a:bodyPr spcFirstLastPara="1" wrap="square" lIns="91425" tIns="91425" rIns="91425" bIns="91425" anchor="t" anchorCtr="0">
            <a:spAutoFit/>
          </a:bodyPr>
          <a:lstStyle/>
          <a:p>
            <a:r>
              <a:rPr lang="es-ES" sz="1100" b="1" dirty="0">
                <a:solidFill>
                  <a:schemeClr val="dk2"/>
                </a:solidFill>
                <a:latin typeface="Montserrat Light" panose="00000400000000000000" pitchFamily="50" charset="0"/>
                <a:cs typeface="Calibri"/>
                <a:sym typeface="Calibri"/>
              </a:rPr>
              <a:t>https://www.thebridge.tech/blog/herramientas-data-science-imprescindibles</a:t>
            </a:r>
            <a:endParaRPr lang="es-ES" sz="1200" b="1" dirty="0">
              <a:solidFill>
                <a:schemeClr val="dk2"/>
              </a:solidFill>
              <a:latin typeface="Montserrat Light" panose="00000400000000000000" pitchFamily="50" charset="0"/>
              <a:cs typeface="Calibri"/>
              <a:sym typeface="Calibri"/>
            </a:endParaRPr>
          </a:p>
        </p:txBody>
      </p:sp>
      <p:pic>
        <p:nvPicPr>
          <p:cNvPr id="5168" name="Picture 48" descr="Microsoft Excel para Android - Descarga el APK en Uptodown">
            <a:extLst>
              <a:ext uri="{FF2B5EF4-FFF2-40B4-BE49-F238E27FC236}">
                <a16:creationId xmlns:a16="http://schemas.microsoft.com/office/drawing/2014/main" id="{49FF0688-57DA-2322-E36B-A897A389D8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87915" y="3932816"/>
            <a:ext cx="1039351" cy="1039351"/>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SAS Software: Principales preguntas en una entrevista de trabajo">
            <a:extLst>
              <a:ext uri="{FF2B5EF4-FFF2-40B4-BE49-F238E27FC236}">
                <a16:creationId xmlns:a16="http://schemas.microsoft.com/office/drawing/2014/main" id="{D013C6A8-D12A-CF6C-3629-40C3F7D42B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11985" y="5122390"/>
            <a:ext cx="1315281" cy="1096068"/>
          </a:xfrm>
          <a:prstGeom prst="rect">
            <a:avLst/>
          </a:prstGeom>
          <a:noFill/>
          <a:extLst>
            <a:ext uri="{909E8E84-426E-40DD-AFC4-6F175D3DCCD1}">
              <a14:hiddenFill xmlns:a14="http://schemas.microsoft.com/office/drawing/2010/main">
                <a:solidFill>
                  <a:srgbClr val="FFFFFF"/>
                </a:solidFill>
              </a14:hiddenFill>
            </a:ext>
          </a:extLst>
        </p:spPr>
      </p:pic>
      <p:pic>
        <p:nvPicPr>
          <p:cNvPr id="5172" name="Picture 52" descr="POWER BI - sof-life">
            <a:extLst>
              <a:ext uri="{FF2B5EF4-FFF2-40B4-BE49-F238E27FC236}">
                <a16:creationId xmlns:a16="http://schemas.microsoft.com/office/drawing/2014/main" id="{E02DCE22-BCF9-D92D-2AF9-26258FAFFF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64252" y="5079866"/>
            <a:ext cx="853672" cy="853672"/>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Pycharm">
            <a:extLst>
              <a:ext uri="{FF2B5EF4-FFF2-40B4-BE49-F238E27FC236}">
                <a16:creationId xmlns:a16="http://schemas.microsoft.com/office/drawing/2014/main" id="{EE98D8E2-65AC-2546-A7B5-C205A66CA5C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74845" y="250797"/>
            <a:ext cx="1302434" cy="1302434"/>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RStudio Inc | Revendedor Oficial no Brasil | OSB Software">
            <a:extLst>
              <a:ext uri="{FF2B5EF4-FFF2-40B4-BE49-F238E27FC236}">
                <a16:creationId xmlns:a16="http://schemas.microsoft.com/office/drawing/2014/main" id="{1952CA72-C6B4-6F26-692F-2D298A75D39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45067" y="4972167"/>
            <a:ext cx="1327143" cy="99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079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F07A6758-6B75-3F01-4266-0F84B30FAA33}"/>
              </a:ext>
            </a:extLst>
          </p:cNvPr>
          <p:cNvSpPr txBox="1"/>
          <p:nvPr/>
        </p:nvSpPr>
        <p:spPr>
          <a:xfrm>
            <a:off x="4560276" y="332302"/>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OFERTAS LABORALES</a:t>
            </a:r>
            <a:r>
              <a:rPr lang="es-ES" dirty="0">
                <a:solidFill>
                  <a:srgbClr val="FF0000"/>
                </a:solidFill>
              </a:rPr>
              <a:t>:</a:t>
            </a:r>
          </a:p>
        </p:txBody>
      </p:sp>
      <p:pic>
        <p:nvPicPr>
          <p:cNvPr id="5" name="Imagen 4">
            <a:extLst>
              <a:ext uri="{FF2B5EF4-FFF2-40B4-BE49-F238E27FC236}">
                <a16:creationId xmlns:a16="http://schemas.microsoft.com/office/drawing/2014/main" id="{0FD54708-77F3-8338-E0F4-B8E3A3710D8B}"/>
              </a:ext>
            </a:extLst>
          </p:cNvPr>
          <p:cNvPicPr>
            <a:picLocks noChangeAspect="1"/>
          </p:cNvPicPr>
          <p:nvPr/>
        </p:nvPicPr>
        <p:blipFill>
          <a:blip r:embed="rId2"/>
          <a:stretch>
            <a:fillRect/>
          </a:stretch>
        </p:blipFill>
        <p:spPr>
          <a:xfrm>
            <a:off x="683781" y="1138599"/>
            <a:ext cx="3734321" cy="1438476"/>
          </a:xfrm>
          <a:prstGeom prst="rect">
            <a:avLst/>
          </a:prstGeom>
        </p:spPr>
      </p:pic>
      <p:pic>
        <p:nvPicPr>
          <p:cNvPr id="17" name="Imagen 16">
            <a:extLst>
              <a:ext uri="{FF2B5EF4-FFF2-40B4-BE49-F238E27FC236}">
                <a16:creationId xmlns:a16="http://schemas.microsoft.com/office/drawing/2014/main" id="{BB28EB58-D86E-2F46-CFED-92AAA145EE4A}"/>
              </a:ext>
            </a:extLst>
          </p:cNvPr>
          <p:cNvPicPr>
            <a:picLocks noChangeAspect="1"/>
          </p:cNvPicPr>
          <p:nvPr/>
        </p:nvPicPr>
        <p:blipFill>
          <a:blip r:embed="rId3"/>
          <a:stretch>
            <a:fillRect/>
          </a:stretch>
        </p:blipFill>
        <p:spPr>
          <a:xfrm>
            <a:off x="6501616" y="932914"/>
            <a:ext cx="4658375" cy="1390844"/>
          </a:xfrm>
          <a:prstGeom prst="rect">
            <a:avLst/>
          </a:prstGeom>
        </p:spPr>
      </p:pic>
      <p:pic>
        <p:nvPicPr>
          <p:cNvPr id="21" name="Imagen 20">
            <a:extLst>
              <a:ext uri="{FF2B5EF4-FFF2-40B4-BE49-F238E27FC236}">
                <a16:creationId xmlns:a16="http://schemas.microsoft.com/office/drawing/2014/main" id="{BC62C527-1FE5-B8DB-5B36-60A8FF329720}"/>
              </a:ext>
            </a:extLst>
          </p:cNvPr>
          <p:cNvPicPr>
            <a:picLocks noChangeAspect="1"/>
          </p:cNvPicPr>
          <p:nvPr/>
        </p:nvPicPr>
        <p:blipFill>
          <a:blip r:embed="rId4"/>
          <a:stretch>
            <a:fillRect/>
          </a:stretch>
        </p:blipFill>
        <p:spPr>
          <a:xfrm>
            <a:off x="6501616" y="3086913"/>
            <a:ext cx="5430008" cy="1991524"/>
          </a:xfrm>
          <a:prstGeom prst="rect">
            <a:avLst/>
          </a:prstGeom>
        </p:spPr>
      </p:pic>
      <p:pic>
        <p:nvPicPr>
          <p:cNvPr id="23" name="Imagen 22">
            <a:extLst>
              <a:ext uri="{FF2B5EF4-FFF2-40B4-BE49-F238E27FC236}">
                <a16:creationId xmlns:a16="http://schemas.microsoft.com/office/drawing/2014/main" id="{D5D238D3-028F-7CD7-AD7E-DECD0155C285}"/>
              </a:ext>
            </a:extLst>
          </p:cNvPr>
          <p:cNvPicPr>
            <a:picLocks noChangeAspect="1"/>
          </p:cNvPicPr>
          <p:nvPr/>
        </p:nvPicPr>
        <p:blipFill>
          <a:blip r:embed="rId5"/>
          <a:stretch>
            <a:fillRect/>
          </a:stretch>
        </p:blipFill>
        <p:spPr>
          <a:xfrm>
            <a:off x="347003" y="3013923"/>
            <a:ext cx="5582429" cy="2705478"/>
          </a:xfrm>
          <a:prstGeom prst="rect">
            <a:avLst/>
          </a:prstGeom>
        </p:spPr>
      </p:pic>
    </p:spTree>
    <p:extLst>
      <p:ext uri="{BB962C8B-B14F-4D97-AF65-F5344CB8AC3E}">
        <p14:creationId xmlns:p14="http://schemas.microsoft.com/office/powerpoint/2010/main" val="35449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0" y="368198"/>
            <a:ext cx="12192000" cy="680827"/>
          </a:xfrm>
          <a:prstGeom prst="rect">
            <a:avLst/>
          </a:prstGeom>
        </p:spPr>
        <p:txBody>
          <a:bodyPr wrap="square" lIns="0" tIns="0" rIns="0" bIns="0" rtlCol="0" anchor="t">
            <a:spAutoFit/>
          </a:bodyPr>
          <a:lstStyle/>
          <a:p>
            <a:pPr algn="ctr">
              <a:spcBef>
                <a:spcPct val="0"/>
              </a:spcBef>
            </a:pPr>
            <a:r>
              <a:rPr lang="en-US" sz="4424" dirty="0" err="1">
                <a:solidFill>
                  <a:srgbClr val="00AAB2"/>
                </a:solidFill>
                <a:latin typeface="Tw Cen MT (Cuerpo)"/>
              </a:rPr>
              <a:t>Ciclo</a:t>
            </a:r>
            <a:r>
              <a:rPr lang="en-US" sz="4424" dirty="0">
                <a:solidFill>
                  <a:srgbClr val="00AAB2"/>
                </a:solidFill>
                <a:latin typeface="Tw Cen MT (Cuerpo)"/>
              </a:rPr>
              <a:t> de </a:t>
            </a:r>
            <a:r>
              <a:rPr lang="en-US" sz="4424" dirty="0" err="1">
                <a:solidFill>
                  <a:srgbClr val="00AAB2"/>
                </a:solidFill>
                <a:latin typeface="Tw Cen MT (Cuerpo)"/>
              </a:rPr>
              <a:t>Gestión</a:t>
            </a:r>
            <a:r>
              <a:rPr lang="en-US" sz="4424" dirty="0">
                <a:solidFill>
                  <a:srgbClr val="00AAB2"/>
                </a:solidFill>
                <a:latin typeface="Tw Cen MT (Cuerpo)"/>
              </a:rPr>
              <a:t> de </a:t>
            </a:r>
            <a:r>
              <a:rPr lang="en-US" sz="4424" dirty="0" err="1">
                <a:solidFill>
                  <a:srgbClr val="00AAB2"/>
                </a:solidFill>
                <a:latin typeface="Tw Cen MT (Cuerpo)"/>
              </a:rPr>
              <a:t>Información</a:t>
            </a:r>
            <a:endParaRPr lang="en-US" sz="4424" dirty="0">
              <a:solidFill>
                <a:srgbClr val="00AAB2"/>
              </a:solidFill>
              <a:latin typeface="Tw Cen MT (Cuerpo)"/>
            </a:endParaRPr>
          </a:p>
        </p:txBody>
      </p:sp>
      <p:sp>
        <p:nvSpPr>
          <p:cNvPr id="11" name="CuadroTexto 10">
            <a:extLst>
              <a:ext uri="{FF2B5EF4-FFF2-40B4-BE49-F238E27FC236}">
                <a16:creationId xmlns:a16="http://schemas.microsoft.com/office/drawing/2014/main" id="{746100D6-2596-4930-991E-41E02767C26C}"/>
              </a:ext>
            </a:extLst>
          </p:cNvPr>
          <p:cNvSpPr txBox="1"/>
          <p:nvPr/>
        </p:nvSpPr>
        <p:spPr>
          <a:xfrm>
            <a:off x="4729915" y="5730298"/>
            <a:ext cx="3145044" cy="993218"/>
          </a:xfrm>
          <a:prstGeom prst="rect">
            <a:avLst/>
          </a:prstGeom>
          <a:solidFill>
            <a:schemeClr val="tx1"/>
          </a:solidFill>
        </p:spPr>
        <p:txBody>
          <a:bodyPr vert="horz" wrap="square" lIns="91440" tIns="45720" rIns="91440" bIns="45720" rtlCol="0" anchor="ctr">
            <a:noAutofit/>
          </a:bodyPr>
          <a:lstStyle/>
          <a:p>
            <a:pPr algn="l"/>
            <a:endParaRPr lang="es-MX" dirty="0"/>
          </a:p>
        </p:txBody>
      </p:sp>
      <p:graphicFrame>
        <p:nvGraphicFramePr>
          <p:cNvPr id="3" name="Diagrama 2">
            <a:extLst>
              <a:ext uri="{FF2B5EF4-FFF2-40B4-BE49-F238E27FC236}">
                <a16:creationId xmlns:a16="http://schemas.microsoft.com/office/drawing/2014/main" id="{8592443E-052D-4296-8ACC-52CC55BD27DD}"/>
              </a:ext>
            </a:extLst>
          </p:cNvPr>
          <p:cNvGraphicFramePr/>
          <p:nvPr>
            <p:extLst>
              <p:ext uri="{D42A27DB-BD31-4B8C-83A1-F6EECF244321}">
                <p14:modId xmlns:p14="http://schemas.microsoft.com/office/powerpoint/2010/main" val="2535748381"/>
              </p:ext>
            </p:extLst>
          </p:nvPr>
        </p:nvGraphicFramePr>
        <p:xfrm>
          <a:off x="829817" y="1218584"/>
          <a:ext cx="990144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uadroTexto 16">
            <a:extLst>
              <a:ext uri="{FF2B5EF4-FFF2-40B4-BE49-F238E27FC236}">
                <a16:creationId xmlns:a16="http://schemas.microsoft.com/office/drawing/2014/main" id="{F4B16380-4B7C-4306-B49F-CD8054C7CD97}"/>
              </a:ext>
            </a:extLst>
          </p:cNvPr>
          <p:cNvSpPr txBox="1"/>
          <p:nvPr/>
        </p:nvSpPr>
        <p:spPr>
          <a:xfrm>
            <a:off x="4839106" y="1431711"/>
            <a:ext cx="5314185" cy="307777"/>
          </a:xfrm>
          <a:prstGeom prst="rect">
            <a:avLst/>
          </a:prstGeom>
          <a:noFill/>
        </p:spPr>
        <p:txBody>
          <a:bodyPr wrap="square">
            <a:spAutoFit/>
          </a:bodyPr>
          <a:lstStyle/>
          <a:p>
            <a:pPr algn="just"/>
            <a:r>
              <a:rPr lang="es-MX" sz="1400" b="1" i="0" dirty="0">
                <a:solidFill>
                  <a:srgbClr val="10103D"/>
                </a:solidFill>
                <a:effectLst/>
                <a:latin typeface="Open Sans" panose="020B0606030504020204" pitchFamily="34" charset="0"/>
              </a:rPr>
              <a:t>¿Dónde está la información y como podemos capturarla? </a:t>
            </a:r>
          </a:p>
        </p:txBody>
      </p:sp>
      <p:sp>
        <p:nvSpPr>
          <p:cNvPr id="19" name="CuadroTexto 18">
            <a:extLst>
              <a:ext uri="{FF2B5EF4-FFF2-40B4-BE49-F238E27FC236}">
                <a16:creationId xmlns:a16="http://schemas.microsoft.com/office/drawing/2014/main" id="{01E0B1AA-24ED-43B7-BF5C-0FB1927CBED9}"/>
              </a:ext>
            </a:extLst>
          </p:cNvPr>
          <p:cNvSpPr txBox="1"/>
          <p:nvPr/>
        </p:nvSpPr>
        <p:spPr>
          <a:xfrm>
            <a:off x="4839106" y="1700404"/>
            <a:ext cx="3707359" cy="307777"/>
          </a:xfrm>
          <a:prstGeom prst="rect">
            <a:avLst/>
          </a:prstGeom>
          <a:noFill/>
        </p:spPr>
        <p:txBody>
          <a:bodyPr wrap="square">
            <a:spAutoFit/>
          </a:bodyPr>
          <a:lstStyle/>
          <a:p>
            <a:pPr algn="just"/>
            <a:r>
              <a:rPr lang="es-MX" sz="1400" dirty="0">
                <a:solidFill>
                  <a:srgbClr val="666666"/>
                </a:solidFill>
                <a:latin typeface="Open Sans" panose="020B0606030504020204" pitchFamily="34" charset="0"/>
              </a:rPr>
              <a:t>Web </a:t>
            </a:r>
            <a:r>
              <a:rPr lang="es-MX" sz="1400" dirty="0" err="1">
                <a:solidFill>
                  <a:srgbClr val="666666"/>
                </a:solidFill>
                <a:latin typeface="Open Sans" panose="020B0606030504020204" pitchFamily="34" charset="0"/>
              </a:rPr>
              <a:t>Scraping,APIS,Sensores,etc</a:t>
            </a:r>
            <a:endParaRPr lang="es-MX" sz="1400" dirty="0"/>
          </a:p>
        </p:txBody>
      </p:sp>
      <p:sp>
        <p:nvSpPr>
          <p:cNvPr id="26" name="CuadroTexto 25">
            <a:extLst>
              <a:ext uri="{FF2B5EF4-FFF2-40B4-BE49-F238E27FC236}">
                <a16:creationId xmlns:a16="http://schemas.microsoft.com/office/drawing/2014/main" id="{477401C8-E151-4B72-9D24-F83AD8FF051F}"/>
              </a:ext>
            </a:extLst>
          </p:cNvPr>
          <p:cNvSpPr txBox="1"/>
          <p:nvPr/>
        </p:nvSpPr>
        <p:spPr>
          <a:xfrm>
            <a:off x="6346166" y="2890110"/>
            <a:ext cx="5314185" cy="307777"/>
          </a:xfrm>
          <a:prstGeom prst="rect">
            <a:avLst/>
          </a:prstGeom>
          <a:noFill/>
        </p:spPr>
        <p:txBody>
          <a:bodyPr wrap="square">
            <a:spAutoFit/>
          </a:bodyPr>
          <a:lstStyle/>
          <a:p>
            <a:pPr algn="just"/>
            <a:r>
              <a:rPr lang="es-MX" sz="1400" b="1" i="0" dirty="0">
                <a:solidFill>
                  <a:srgbClr val="10103D"/>
                </a:solidFill>
                <a:effectLst/>
                <a:latin typeface="Open Sans" panose="020B0606030504020204" pitchFamily="34" charset="0"/>
              </a:rPr>
              <a:t>¿Dónde se guardan los datos capturados? </a:t>
            </a:r>
          </a:p>
        </p:txBody>
      </p:sp>
      <p:sp>
        <p:nvSpPr>
          <p:cNvPr id="27" name="CuadroTexto 26">
            <a:extLst>
              <a:ext uri="{FF2B5EF4-FFF2-40B4-BE49-F238E27FC236}">
                <a16:creationId xmlns:a16="http://schemas.microsoft.com/office/drawing/2014/main" id="{5ED13FB2-7813-4DE4-9980-611183602275}"/>
              </a:ext>
            </a:extLst>
          </p:cNvPr>
          <p:cNvSpPr txBox="1"/>
          <p:nvPr/>
        </p:nvSpPr>
        <p:spPr>
          <a:xfrm>
            <a:off x="6346166" y="3199190"/>
            <a:ext cx="3707359" cy="523220"/>
          </a:xfrm>
          <a:prstGeom prst="rect">
            <a:avLst/>
          </a:prstGeom>
          <a:noFill/>
        </p:spPr>
        <p:txBody>
          <a:bodyPr wrap="square">
            <a:spAutoFit/>
          </a:bodyPr>
          <a:lstStyle/>
          <a:p>
            <a:pPr algn="just"/>
            <a:r>
              <a:rPr lang="es-MX" sz="1400" dirty="0">
                <a:solidFill>
                  <a:srgbClr val="666666"/>
                </a:solidFill>
                <a:latin typeface="Open Sans" panose="020B0606030504020204" pitchFamily="34" charset="0"/>
              </a:rPr>
              <a:t>Hojas de cálculo, Bases de datos relacionales, sistemas NoSQL, HDFS , etc.</a:t>
            </a:r>
            <a:endParaRPr lang="es-MX" sz="1400" dirty="0"/>
          </a:p>
        </p:txBody>
      </p:sp>
      <p:sp>
        <p:nvSpPr>
          <p:cNvPr id="28" name="CuadroTexto 27">
            <a:extLst>
              <a:ext uri="{FF2B5EF4-FFF2-40B4-BE49-F238E27FC236}">
                <a16:creationId xmlns:a16="http://schemas.microsoft.com/office/drawing/2014/main" id="{2EA5F37A-900F-4131-BD21-E8B45A755EF4}"/>
              </a:ext>
            </a:extLst>
          </p:cNvPr>
          <p:cNvSpPr txBox="1"/>
          <p:nvPr/>
        </p:nvSpPr>
        <p:spPr>
          <a:xfrm>
            <a:off x="829817" y="4179819"/>
            <a:ext cx="3294885" cy="523220"/>
          </a:xfrm>
          <a:prstGeom prst="rect">
            <a:avLst/>
          </a:prstGeom>
          <a:noFill/>
        </p:spPr>
        <p:txBody>
          <a:bodyPr wrap="square">
            <a:spAutoFit/>
          </a:bodyPr>
          <a:lstStyle/>
          <a:p>
            <a:pPr algn="just"/>
            <a:r>
              <a:rPr lang="es-MX" sz="1400" b="1" i="0" dirty="0">
                <a:solidFill>
                  <a:srgbClr val="10103D"/>
                </a:solidFill>
                <a:effectLst/>
                <a:latin typeface="Open Sans" panose="020B0606030504020204" pitchFamily="34" charset="0"/>
              </a:rPr>
              <a:t>¿Cómo tratamos los datos capturados y almacenados?</a:t>
            </a:r>
          </a:p>
        </p:txBody>
      </p:sp>
      <p:sp>
        <p:nvSpPr>
          <p:cNvPr id="29" name="CuadroTexto 28">
            <a:extLst>
              <a:ext uri="{FF2B5EF4-FFF2-40B4-BE49-F238E27FC236}">
                <a16:creationId xmlns:a16="http://schemas.microsoft.com/office/drawing/2014/main" id="{93667789-F8B6-4BEF-9194-B1ACA68EB744}"/>
              </a:ext>
            </a:extLst>
          </p:cNvPr>
          <p:cNvSpPr txBox="1"/>
          <p:nvPr/>
        </p:nvSpPr>
        <p:spPr>
          <a:xfrm>
            <a:off x="817876" y="4729956"/>
            <a:ext cx="4656583" cy="954107"/>
          </a:xfrm>
          <a:prstGeom prst="rect">
            <a:avLst/>
          </a:prstGeom>
          <a:noFill/>
        </p:spPr>
        <p:txBody>
          <a:bodyPr wrap="square">
            <a:spAutoFit/>
          </a:bodyPr>
          <a:lstStyle/>
          <a:p>
            <a:pPr algn="just"/>
            <a:r>
              <a:rPr lang="es-MX" sz="1400" dirty="0">
                <a:solidFill>
                  <a:srgbClr val="666666"/>
                </a:solidFill>
                <a:latin typeface="Open Sans" panose="020B0606030504020204" pitchFamily="34" charset="0"/>
              </a:rPr>
              <a:t>Búsqueda de patrones repetitivos, estadística, machine </a:t>
            </a:r>
            <a:r>
              <a:rPr lang="es-MX" sz="1400" dirty="0" err="1">
                <a:solidFill>
                  <a:srgbClr val="666666"/>
                </a:solidFill>
                <a:latin typeface="Open Sans" panose="020B0606030504020204" pitchFamily="34" charset="0"/>
              </a:rPr>
              <a:t>learning</a:t>
            </a:r>
            <a:r>
              <a:rPr lang="es-MX" sz="1400" dirty="0">
                <a:solidFill>
                  <a:srgbClr val="666666"/>
                </a:solidFill>
                <a:latin typeface="Open Sans" panose="020B0606030504020204" pitchFamily="34" charset="0"/>
              </a:rPr>
              <a:t>, uso de </a:t>
            </a:r>
            <a:r>
              <a:rPr lang="es-MX" sz="1400" dirty="0" err="1">
                <a:solidFill>
                  <a:srgbClr val="666666"/>
                </a:solidFill>
                <a:latin typeface="Open Sans" panose="020B0606030504020204" pitchFamily="34" charset="0"/>
              </a:rPr>
              <a:t>spark</a:t>
            </a:r>
            <a:r>
              <a:rPr lang="es-MX" sz="1400" dirty="0">
                <a:solidFill>
                  <a:srgbClr val="666666"/>
                </a:solidFill>
                <a:latin typeface="Open Sans" panose="020B0606030504020204" pitchFamily="34" charset="0"/>
              </a:rPr>
              <a:t> para trabajar con macrodatos, Python, R, </a:t>
            </a:r>
            <a:r>
              <a:rPr lang="es-MX" sz="1400" dirty="0" err="1">
                <a:solidFill>
                  <a:srgbClr val="666666"/>
                </a:solidFill>
                <a:latin typeface="Open Sans" panose="020B0606030504020204" pitchFamily="34" charset="0"/>
              </a:rPr>
              <a:t>etc</a:t>
            </a:r>
            <a:r>
              <a:rPr lang="es-MX" sz="1400" dirty="0">
                <a:solidFill>
                  <a:srgbClr val="666666"/>
                </a:solidFill>
                <a:latin typeface="Open Sans" panose="020B0606030504020204" pitchFamily="34" charset="0"/>
              </a:rPr>
              <a:t> . La finalidad es extraer conocimiento.</a:t>
            </a:r>
            <a:endParaRPr lang="es-MX" sz="1400" dirty="0"/>
          </a:p>
        </p:txBody>
      </p:sp>
      <p:sp>
        <p:nvSpPr>
          <p:cNvPr id="30" name="CuadroTexto 29">
            <a:extLst>
              <a:ext uri="{FF2B5EF4-FFF2-40B4-BE49-F238E27FC236}">
                <a16:creationId xmlns:a16="http://schemas.microsoft.com/office/drawing/2014/main" id="{A41ED351-321D-406F-A42C-9B37E5928169}"/>
              </a:ext>
            </a:extLst>
          </p:cNvPr>
          <p:cNvSpPr txBox="1"/>
          <p:nvPr/>
        </p:nvSpPr>
        <p:spPr>
          <a:xfrm>
            <a:off x="1391417" y="5749616"/>
            <a:ext cx="5314185" cy="307777"/>
          </a:xfrm>
          <a:prstGeom prst="rect">
            <a:avLst/>
          </a:prstGeom>
          <a:noFill/>
        </p:spPr>
        <p:txBody>
          <a:bodyPr wrap="square">
            <a:spAutoFit/>
          </a:bodyPr>
          <a:lstStyle/>
          <a:p>
            <a:pPr algn="just"/>
            <a:r>
              <a:rPr lang="es-MX" sz="1400" b="1" i="0" dirty="0">
                <a:solidFill>
                  <a:srgbClr val="10103D"/>
                </a:solidFill>
                <a:effectLst/>
                <a:latin typeface="Open Sans" panose="020B0606030504020204" pitchFamily="34" charset="0"/>
              </a:rPr>
              <a:t>¿Cómo exponemos el conocimiento adquirido?</a:t>
            </a:r>
          </a:p>
        </p:txBody>
      </p:sp>
      <p:sp>
        <p:nvSpPr>
          <p:cNvPr id="31" name="CuadroTexto 30">
            <a:extLst>
              <a:ext uri="{FF2B5EF4-FFF2-40B4-BE49-F238E27FC236}">
                <a16:creationId xmlns:a16="http://schemas.microsoft.com/office/drawing/2014/main" id="{A3A2CA5D-40CB-4C39-B09E-6BBEB3A8925C}"/>
              </a:ext>
            </a:extLst>
          </p:cNvPr>
          <p:cNvSpPr txBox="1"/>
          <p:nvPr/>
        </p:nvSpPr>
        <p:spPr>
          <a:xfrm>
            <a:off x="1322076" y="6012106"/>
            <a:ext cx="4458462" cy="738664"/>
          </a:xfrm>
          <a:prstGeom prst="rect">
            <a:avLst/>
          </a:prstGeom>
          <a:noFill/>
        </p:spPr>
        <p:txBody>
          <a:bodyPr wrap="square">
            <a:spAutoFit/>
          </a:bodyPr>
          <a:lstStyle/>
          <a:p>
            <a:pPr algn="just"/>
            <a:r>
              <a:rPr lang="es-MX" sz="1400" dirty="0">
                <a:solidFill>
                  <a:srgbClr val="666666"/>
                </a:solidFill>
                <a:latin typeface="Open Sans" panose="020B0606030504020204" pitchFamily="34" charset="0"/>
              </a:rPr>
              <a:t>Visualización donde se haga un análisis predictivo, la recomendación de un artículo en un portal de comercio electrónico mejorando las </a:t>
            </a:r>
            <a:r>
              <a:rPr lang="es-MX" sz="1400" dirty="0" err="1">
                <a:solidFill>
                  <a:srgbClr val="666666"/>
                </a:solidFill>
                <a:latin typeface="Open Sans" panose="020B0606030504020204" pitchFamily="34" charset="0"/>
              </a:rPr>
              <a:t>ventas,etc</a:t>
            </a:r>
            <a:r>
              <a:rPr lang="es-MX" sz="1400" dirty="0">
                <a:solidFill>
                  <a:srgbClr val="666666"/>
                </a:solidFill>
                <a:latin typeface="Open Sans" panose="020B0606030504020204" pitchFamily="34" charset="0"/>
              </a:rPr>
              <a:t>.</a:t>
            </a:r>
            <a:endParaRPr lang="es-MX" sz="1400" dirty="0"/>
          </a:p>
        </p:txBody>
      </p:sp>
    </p:spTree>
    <p:extLst>
      <p:ext uri="{BB962C8B-B14F-4D97-AF65-F5344CB8AC3E}">
        <p14:creationId xmlns:p14="http://schemas.microsoft.com/office/powerpoint/2010/main" val="23681733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79DF3E-F485-3EB5-F4A5-59C07EDEF0C2}"/>
              </a:ext>
            </a:extLst>
          </p:cNvPr>
          <p:cNvSpPr txBox="1"/>
          <p:nvPr/>
        </p:nvSpPr>
        <p:spPr>
          <a:xfrm>
            <a:off x="4154659" y="124441"/>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CASOS DE USO</a:t>
            </a:r>
            <a:endParaRPr lang="es-ES" dirty="0">
              <a:solidFill>
                <a:srgbClr val="FF0000"/>
              </a:solidFill>
            </a:endParaRPr>
          </a:p>
        </p:txBody>
      </p:sp>
      <p:sp>
        <p:nvSpPr>
          <p:cNvPr id="6" name="CuadroTexto 5">
            <a:extLst>
              <a:ext uri="{FF2B5EF4-FFF2-40B4-BE49-F238E27FC236}">
                <a16:creationId xmlns:a16="http://schemas.microsoft.com/office/drawing/2014/main" id="{4D3A9D7D-70D7-F699-4666-5912B5BBF47F}"/>
              </a:ext>
            </a:extLst>
          </p:cNvPr>
          <p:cNvSpPr txBox="1"/>
          <p:nvPr/>
        </p:nvSpPr>
        <p:spPr>
          <a:xfrm>
            <a:off x="1954851" y="960478"/>
            <a:ext cx="3882681" cy="523220"/>
          </a:xfrm>
          <a:prstGeom prst="rect">
            <a:avLst/>
          </a:prstGeom>
          <a:noFill/>
        </p:spPr>
        <p:txBody>
          <a:bodyPr wrap="square" rtlCol="0">
            <a:spAutoFit/>
          </a:bodyPr>
          <a:lstStyle/>
          <a:p>
            <a:r>
              <a:rPr lang="es-ES" b="1" dirty="0">
                <a:solidFill>
                  <a:srgbClr val="002060"/>
                </a:solidFill>
                <a:latin typeface="Montserrat" panose="02000505000000020004" pitchFamily="2" charset="0"/>
              </a:rPr>
              <a:t>Procesamiento de lenguaje natural - NLP</a:t>
            </a:r>
            <a:endParaRPr lang="es-ES" dirty="0">
              <a:solidFill>
                <a:srgbClr val="002060"/>
              </a:solidFill>
            </a:endParaRPr>
          </a:p>
        </p:txBody>
      </p:sp>
      <p:sp>
        <p:nvSpPr>
          <p:cNvPr id="4" name="Google Shape;168;p8">
            <a:extLst>
              <a:ext uri="{FF2B5EF4-FFF2-40B4-BE49-F238E27FC236}">
                <a16:creationId xmlns:a16="http://schemas.microsoft.com/office/drawing/2014/main" id="{B733A6F4-190A-664A-7E3A-E1FD920C60F4}"/>
              </a:ext>
            </a:extLst>
          </p:cNvPr>
          <p:cNvSpPr txBox="1"/>
          <p:nvPr/>
        </p:nvSpPr>
        <p:spPr>
          <a:xfrm>
            <a:off x="2191657" y="1606824"/>
            <a:ext cx="8186057" cy="677078"/>
          </a:xfrm>
          <a:prstGeom prst="rect">
            <a:avLst/>
          </a:prstGeom>
          <a:noFill/>
          <a:ln>
            <a:noFill/>
          </a:ln>
        </p:spPr>
        <p:txBody>
          <a:bodyPr spcFirstLastPara="1" wrap="square" lIns="91425" tIns="91425" rIns="91425" bIns="91425" anchor="t" anchorCtr="0">
            <a:spAutoFit/>
          </a:bodyPr>
          <a:lstStyle/>
          <a:p>
            <a:r>
              <a:rPr lang="es-ES" sz="1600" b="1" dirty="0">
                <a:solidFill>
                  <a:schemeClr val="dk2"/>
                </a:solidFill>
                <a:latin typeface="Montserrat Light" panose="00000400000000000000" pitchFamily="50" charset="0"/>
                <a:cs typeface="Calibri"/>
                <a:sym typeface="Calibri"/>
              </a:rPr>
              <a:t>Es una disciplina que se enfoca principalmente en la comprensión, el manejo y la generación del lenguaje natural por parte de las máquinas.</a:t>
            </a:r>
          </a:p>
        </p:txBody>
      </p:sp>
      <p:pic>
        <p:nvPicPr>
          <p:cNvPr id="5" name="Imagen 4">
            <a:extLst>
              <a:ext uri="{FF2B5EF4-FFF2-40B4-BE49-F238E27FC236}">
                <a16:creationId xmlns:a16="http://schemas.microsoft.com/office/drawing/2014/main" id="{E8444B5C-4A3E-CD72-49A0-21239A535238}"/>
              </a:ext>
            </a:extLst>
          </p:cNvPr>
          <p:cNvPicPr>
            <a:picLocks noChangeAspect="1"/>
          </p:cNvPicPr>
          <p:nvPr/>
        </p:nvPicPr>
        <p:blipFill>
          <a:blip r:embed="rId2"/>
          <a:stretch>
            <a:fillRect/>
          </a:stretch>
        </p:blipFill>
        <p:spPr>
          <a:xfrm>
            <a:off x="4099391" y="2722770"/>
            <a:ext cx="4797036" cy="1921337"/>
          </a:xfrm>
          <a:prstGeom prst="rect">
            <a:avLst/>
          </a:prstGeom>
        </p:spPr>
      </p:pic>
      <p:cxnSp>
        <p:nvCxnSpPr>
          <p:cNvPr id="7" name="Conector recto 6">
            <a:extLst>
              <a:ext uri="{FF2B5EF4-FFF2-40B4-BE49-F238E27FC236}">
                <a16:creationId xmlns:a16="http://schemas.microsoft.com/office/drawing/2014/main" id="{54515F62-32FB-ED17-735E-7E11786176DB}"/>
              </a:ext>
            </a:extLst>
          </p:cNvPr>
          <p:cNvCxnSpPr>
            <a:cxnSpLocks/>
          </p:cNvCxnSpPr>
          <p:nvPr/>
        </p:nvCxnSpPr>
        <p:spPr>
          <a:xfrm>
            <a:off x="192259" y="6372664"/>
            <a:ext cx="89658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845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79DF3E-F485-3EB5-F4A5-59C07EDEF0C2}"/>
              </a:ext>
            </a:extLst>
          </p:cNvPr>
          <p:cNvSpPr txBox="1"/>
          <p:nvPr/>
        </p:nvSpPr>
        <p:spPr>
          <a:xfrm>
            <a:off x="4154659" y="124441"/>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CASOS DE USO</a:t>
            </a:r>
            <a:endParaRPr lang="es-ES" dirty="0">
              <a:solidFill>
                <a:srgbClr val="FF0000"/>
              </a:solidFill>
            </a:endParaRPr>
          </a:p>
        </p:txBody>
      </p:sp>
      <p:sp>
        <p:nvSpPr>
          <p:cNvPr id="6" name="CuadroTexto 5">
            <a:extLst>
              <a:ext uri="{FF2B5EF4-FFF2-40B4-BE49-F238E27FC236}">
                <a16:creationId xmlns:a16="http://schemas.microsoft.com/office/drawing/2014/main" id="{4D3A9D7D-70D7-F699-4666-5912B5BBF47F}"/>
              </a:ext>
            </a:extLst>
          </p:cNvPr>
          <p:cNvSpPr txBox="1"/>
          <p:nvPr/>
        </p:nvSpPr>
        <p:spPr>
          <a:xfrm>
            <a:off x="1853251" y="944492"/>
            <a:ext cx="6347320" cy="338554"/>
          </a:xfrm>
          <a:prstGeom prst="rect">
            <a:avLst/>
          </a:prstGeom>
          <a:noFill/>
        </p:spPr>
        <p:txBody>
          <a:bodyPr wrap="square" rtlCol="0">
            <a:spAutoFit/>
          </a:bodyPr>
          <a:lstStyle/>
          <a:p>
            <a:r>
              <a:rPr lang="es-ES" sz="1600" b="1" dirty="0">
                <a:solidFill>
                  <a:srgbClr val="002060"/>
                </a:solidFill>
                <a:latin typeface="Montserrat" panose="02000505000000020004" pitchFamily="2" charset="0"/>
              </a:rPr>
              <a:t>Procesamiento de imágenes – </a:t>
            </a:r>
            <a:r>
              <a:rPr lang="es-ES" sz="1600" b="1" dirty="0" err="1">
                <a:solidFill>
                  <a:srgbClr val="002060"/>
                </a:solidFill>
                <a:latin typeface="Montserrat" panose="02000505000000020004" pitchFamily="2" charset="0"/>
              </a:rPr>
              <a:t>Computer</a:t>
            </a:r>
            <a:r>
              <a:rPr lang="es-ES" sz="1600" b="1" dirty="0">
                <a:solidFill>
                  <a:srgbClr val="002060"/>
                </a:solidFill>
                <a:latin typeface="Montserrat" panose="02000505000000020004" pitchFamily="2" charset="0"/>
              </a:rPr>
              <a:t> </a:t>
            </a:r>
            <a:r>
              <a:rPr lang="es-ES" sz="1600" b="1" dirty="0" err="1">
                <a:solidFill>
                  <a:srgbClr val="002060"/>
                </a:solidFill>
                <a:latin typeface="Montserrat" panose="02000505000000020004" pitchFamily="2" charset="0"/>
              </a:rPr>
              <a:t>vision</a:t>
            </a:r>
            <a:endParaRPr lang="es-ES" sz="1600" dirty="0">
              <a:solidFill>
                <a:srgbClr val="002060"/>
              </a:solidFill>
            </a:endParaRPr>
          </a:p>
        </p:txBody>
      </p:sp>
      <p:sp>
        <p:nvSpPr>
          <p:cNvPr id="4" name="Google Shape;168;p8">
            <a:extLst>
              <a:ext uri="{FF2B5EF4-FFF2-40B4-BE49-F238E27FC236}">
                <a16:creationId xmlns:a16="http://schemas.microsoft.com/office/drawing/2014/main" id="{B733A6F4-190A-664A-7E3A-E1FD920C60F4}"/>
              </a:ext>
            </a:extLst>
          </p:cNvPr>
          <p:cNvSpPr txBox="1"/>
          <p:nvPr/>
        </p:nvSpPr>
        <p:spPr>
          <a:xfrm>
            <a:off x="2061029" y="1564572"/>
            <a:ext cx="8631979" cy="2123628"/>
          </a:xfrm>
          <a:prstGeom prst="rect">
            <a:avLst/>
          </a:prstGeom>
          <a:noFill/>
          <a:ln>
            <a:noFill/>
          </a:ln>
        </p:spPr>
        <p:txBody>
          <a:bodyPr spcFirstLastPara="1" wrap="square" lIns="91425" tIns="91425" rIns="91425" bIns="91425" anchor="t" anchorCtr="0">
            <a:spAutoFit/>
          </a:bodyPr>
          <a:lstStyle/>
          <a:p>
            <a:r>
              <a:rPr lang="es-ES" b="1" dirty="0">
                <a:solidFill>
                  <a:schemeClr val="dk2"/>
                </a:solidFill>
                <a:latin typeface="Montserrat Light" panose="00000400000000000000" pitchFamily="50" charset="0"/>
                <a:cs typeface="Calibri"/>
                <a:sym typeface="Calibri"/>
              </a:rPr>
              <a:t>Es la disciplina que estudia cómo procesar, analizar e interpretar imágenes de forma automática. Estas técnicas tienen aplicaciones en muchos ámbitos, como la seguridad, la medicina, la inspección automática, o la navegación automática. Predecir usando grandes volúmenes de imágenes. </a:t>
            </a:r>
          </a:p>
          <a:p>
            <a:endParaRPr lang="es-ES" b="1" dirty="0">
              <a:solidFill>
                <a:schemeClr val="dk2"/>
              </a:solidFill>
              <a:latin typeface="Montserrat Light" panose="00000400000000000000" pitchFamily="50" charset="0"/>
              <a:cs typeface="Calibri"/>
              <a:sym typeface="Calibri"/>
            </a:endParaRPr>
          </a:p>
          <a:p>
            <a:r>
              <a:rPr lang="es-ES" b="1" dirty="0">
                <a:solidFill>
                  <a:schemeClr val="dk2"/>
                </a:solidFill>
                <a:latin typeface="Montserrat Light" panose="00000400000000000000" pitchFamily="50" charset="0"/>
                <a:cs typeface="Calibri"/>
                <a:sym typeface="Calibri"/>
              </a:rPr>
              <a:t>Ejemplos: predecir que animal es, predecir el </a:t>
            </a:r>
            <a:r>
              <a:rPr lang="es-ES" b="1" dirty="0" err="1">
                <a:solidFill>
                  <a:schemeClr val="dk2"/>
                </a:solidFill>
                <a:latin typeface="Montserrat Light" panose="00000400000000000000" pitchFamily="50" charset="0"/>
                <a:cs typeface="Calibri"/>
                <a:sym typeface="Calibri"/>
              </a:rPr>
              <a:t>covid</a:t>
            </a:r>
            <a:r>
              <a:rPr lang="es-ES" b="1" dirty="0">
                <a:solidFill>
                  <a:schemeClr val="dk2"/>
                </a:solidFill>
                <a:latin typeface="Montserrat Light" panose="00000400000000000000" pitchFamily="50" charset="0"/>
                <a:cs typeface="Calibri"/>
                <a:sym typeface="Calibri"/>
              </a:rPr>
              <a:t> en base a radiografías, inspección de calidad de productos, etc.</a:t>
            </a:r>
          </a:p>
        </p:txBody>
      </p:sp>
      <p:cxnSp>
        <p:nvCxnSpPr>
          <p:cNvPr id="7" name="Conector recto 6">
            <a:extLst>
              <a:ext uri="{FF2B5EF4-FFF2-40B4-BE49-F238E27FC236}">
                <a16:creationId xmlns:a16="http://schemas.microsoft.com/office/drawing/2014/main" id="{54515F62-32FB-ED17-735E-7E11786176DB}"/>
              </a:ext>
            </a:extLst>
          </p:cNvPr>
          <p:cNvCxnSpPr>
            <a:cxnSpLocks/>
          </p:cNvCxnSpPr>
          <p:nvPr/>
        </p:nvCxnSpPr>
        <p:spPr>
          <a:xfrm>
            <a:off x="192259" y="6372664"/>
            <a:ext cx="8965809"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n 9">
            <a:extLst>
              <a:ext uri="{FF2B5EF4-FFF2-40B4-BE49-F238E27FC236}">
                <a16:creationId xmlns:a16="http://schemas.microsoft.com/office/drawing/2014/main" id="{76474350-C8A2-C562-655D-F4A0F5AFD101}"/>
              </a:ext>
            </a:extLst>
          </p:cNvPr>
          <p:cNvPicPr>
            <a:picLocks noChangeAspect="1"/>
          </p:cNvPicPr>
          <p:nvPr/>
        </p:nvPicPr>
        <p:blipFill>
          <a:blip r:embed="rId2"/>
          <a:stretch>
            <a:fillRect/>
          </a:stretch>
        </p:blipFill>
        <p:spPr>
          <a:xfrm>
            <a:off x="2728624" y="3738993"/>
            <a:ext cx="7373379" cy="1714739"/>
          </a:xfrm>
          <a:prstGeom prst="rect">
            <a:avLst/>
          </a:prstGeom>
        </p:spPr>
      </p:pic>
    </p:spTree>
    <p:extLst>
      <p:ext uri="{BB962C8B-B14F-4D97-AF65-F5344CB8AC3E}">
        <p14:creationId xmlns:p14="http://schemas.microsoft.com/office/powerpoint/2010/main" val="1368990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79DF3E-F485-3EB5-F4A5-59C07EDEF0C2}"/>
              </a:ext>
            </a:extLst>
          </p:cNvPr>
          <p:cNvSpPr txBox="1"/>
          <p:nvPr/>
        </p:nvSpPr>
        <p:spPr>
          <a:xfrm>
            <a:off x="4154659" y="124441"/>
            <a:ext cx="3882681" cy="307777"/>
          </a:xfrm>
          <a:prstGeom prst="rect">
            <a:avLst/>
          </a:prstGeom>
          <a:noFill/>
        </p:spPr>
        <p:txBody>
          <a:bodyPr wrap="square" rtlCol="0">
            <a:spAutoFit/>
          </a:bodyPr>
          <a:lstStyle/>
          <a:p>
            <a:r>
              <a:rPr lang="es-ES" b="1" dirty="0">
                <a:solidFill>
                  <a:srgbClr val="FF0000"/>
                </a:solidFill>
                <a:latin typeface="Montserrat" panose="02000505000000020004" pitchFamily="2" charset="0"/>
              </a:rPr>
              <a:t>CASOS DE USO</a:t>
            </a:r>
            <a:endParaRPr lang="es-ES" dirty="0">
              <a:solidFill>
                <a:srgbClr val="FF0000"/>
              </a:solidFill>
            </a:endParaRPr>
          </a:p>
        </p:txBody>
      </p:sp>
      <p:sp>
        <p:nvSpPr>
          <p:cNvPr id="6" name="CuadroTexto 5">
            <a:extLst>
              <a:ext uri="{FF2B5EF4-FFF2-40B4-BE49-F238E27FC236}">
                <a16:creationId xmlns:a16="http://schemas.microsoft.com/office/drawing/2014/main" id="{4D3A9D7D-70D7-F699-4666-5912B5BBF47F}"/>
              </a:ext>
            </a:extLst>
          </p:cNvPr>
          <p:cNvSpPr txBox="1"/>
          <p:nvPr/>
        </p:nvSpPr>
        <p:spPr>
          <a:xfrm>
            <a:off x="1795194" y="644314"/>
            <a:ext cx="8089035" cy="380599"/>
          </a:xfrm>
          <a:prstGeom prst="rect">
            <a:avLst/>
          </a:prstGeom>
          <a:noFill/>
        </p:spPr>
        <p:txBody>
          <a:bodyPr wrap="square" rtlCol="0">
            <a:spAutoFit/>
          </a:bodyPr>
          <a:lstStyle/>
          <a:p>
            <a:r>
              <a:rPr lang="es-ES" b="1" dirty="0">
                <a:solidFill>
                  <a:srgbClr val="002060"/>
                </a:solidFill>
                <a:latin typeface="Montserrat" panose="02000505000000020004" pitchFamily="2" charset="0"/>
              </a:rPr>
              <a:t>Clasificación de segmentación a clientes</a:t>
            </a:r>
            <a:endParaRPr lang="es-ES" dirty="0">
              <a:solidFill>
                <a:srgbClr val="002060"/>
              </a:solidFill>
            </a:endParaRPr>
          </a:p>
        </p:txBody>
      </p:sp>
      <p:pic>
        <p:nvPicPr>
          <p:cNvPr id="9" name="Imagen 8">
            <a:extLst>
              <a:ext uri="{FF2B5EF4-FFF2-40B4-BE49-F238E27FC236}">
                <a16:creationId xmlns:a16="http://schemas.microsoft.com/office/drawing/2014/main" id="{ACC0DEE1-0A00-9020-637C-D66115AB3D76}"/>
              </a:ext>
            </a:extLst>
          </p:cNvPr>
          <p:cNvPicPr>
            <a:picLocks noChangeAspect="1"/>
          </p:cNvPicPr>
          <p:nvPr/>
        </p:nvPicPr>
        <p:blipFill>
          <a:blip r:embed="rId2"/>
          <a:stretch>
            <a:fillRect/>
          </a:stretch>
        </p:blipFill>
        <p:spPr>
          <a:xfrm>
            <a:off x="2949081" y="1237009"/>
            <a:ext cx="6293836" cy="1590500"/>
          </a:xfrm>
          <a:prstGeom prst="rect">
            <a:avLst/>
          </a:prstGeom>
        </p:spPr>
      </p:pic>
      <p:pic>
        <p:nvPicPr>
          <p:cNvPr id="15" name="Imagen 14">
            <a:extLst>
              <a:ext uri="{FF2B5EF4-FFF2-40B4-BE49-F238E27FC236}">
                <a16:creationId xmlns:a16="http://schemas.microsoft.com/office/drawing/2014/main" id="{F2667136-E92C-4287-75C8-D7EB03777FA1}"/>
              </a:ext>
            </a:extLst>
          </p:cNvPr>
          <p:cNvPicPr>
            <a:picLocks noChangeAspect="1"/>
          </p:cNvPicPr>
          <p:nvPr/>
        </p:nvPicPr>
        <p:blipFill rotWithShape="1">
          <a:blip r:embed="rId3"/>
          <a:srcRect l="4714" t="-205" b="6616"/>
          <a:stretch/>
        </p:blipFill>
        <p:spPr>
          <a:xfrm>
            <a:off x="2724022" y="2821520"/>
            <a:ext cx="7261806" cy="2799471"/>
          </a:xfrm>
          <a:prstGeom prst="rect">
            <a:avLst/>
          </a:prstGeom>
        </p:spPr>
      </p:pic>
    </p:spTree>
    <p:extLst>
      <p:ext uri="{BB962C8B-B14F-4D97-AF65-F5344CB8AC3E}">
        <p14:creationId xmlns:p14="http://schemas.microsoft.com/office/powerpoint/2010/main" val="507280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EC587BE-6248-4823-8D6A-26BB694C9CD4}"/>
              </a:ext>
            </a:extLst>
          </p:cNvPr>
          <p:cNvSpPr txBox="1"/>
          <p:nvPr/>
        </p:nvSpPr>
        <p:spPr>
          <a:xfrm>
            <a:off x="5143500" y="5943600"/>
            <a:ext cx="4381500" cy="257175"/>
          </a:xfrm>
          <a:prstGeom prst="rect">
            <a:avLst/>
          </a:prstGeom>
          <a:solidFill>
            <a:srgbClr val="10103D"/>
          </a:solidFill>
        </p:spPr>
        <p:txBody>
          <a:bodyPr vert="horz" wrap="square" lIns="91440" tIns="45720" rIns="91440" bIns="45720" rtlCol="0" anchor="ctr">
            <a:noAutofit/>
          </a:bodyPr>
          <a:lstStyle/>
          <a:p>
            <a:pPr algn="l"/>
            <a:endParaRPr lang="es-MX" dirty="0"/>
          </a:p>
        </p:txBody>
      </p:sp>
      <p:sp>
        <p:nvSpPr>
          <p:cNvPr id="3" name="CuadroTexto 2">
            <a:extLst>
              <a:ext uri="{FF2B5EF4-FFF2-40B4-BE49-F238E27FC236}">
                <a16:creationId xmlns:a16="http://schemas.microsoft.com/office/drawing/2014/main" id="{3B1AD012-FC20-4F90-9A9D-F1E7108CC734}"/>
              </a:ext>
            </a:extLst>
          </p:cNvPr>
          <p:cNvSpPr txBox="1"/>
          <p:nvPr/>
        </p:nvSpPr>
        <p:spPr>
          <a:xfrm>
            <a:off x="1785258" y="116114"/>
            <a:ext cx="2510971" cy="1190171"/>
          </a:xfrm>
          <a:prstGeom prst="rect">
            <a:avLst/>
          </a:prstGeom>
        </p:spPr>
        <p:txBody>
          <a:bodyPr vert="horz" wrap="square" lIns="91440" tIns="45720" rIns="91440" bIns="45720" rtlCol="0" anchor="ctr">
            <a:noAutofit/>
          </a:bodyPr>
          <a:lstStyle/>
          <a:p>
            <a:pPr algn="l"/>
            <a:r>
              <a:rPr lang="es-MX" sz="2600" dirty="0">
                <a:latin typeface="Tw Cen MT (Cuerpo)"/>
              </a:rPr>
              <a:t>Síguenos en :</a:t>
            </a:r>
          </a:p>
        </p:txBody>
      </p:sp>
      <p:pic>
        <p:nvPicPr>
          <p:cNvPr id="5" name="Imagen 4">
            <a:extLst>
              <a:ext uri="{FF2B5EF4-FFF2-40B4-BE49-F238E27FC236}">
                <a16:creationId xmlns:a16="http://schemas.microsoft.com/office/drawing/2014/main" id="{392DB865-ECFF-4E61-91CF-B24E1F4C3E69}"/>
              </a:ext>
            </a:extLst>
          </p:cNvPr>
          <p:cNvPicPr>
            <a:picLocks noChangeAspect="1"/>
          </p:cNvPicPr>
          <p:nvPr/>
        </p:nvPicPr>
        <p:blipFill>
          <a:blip r:embed="rId2"/>
          <a:stretch>
            <a:fillRect/>
          </a:stretch>
        </p:blipFill>
        <p:spPr>
          <a:xfrm>
            <a:off x="1547133" y="1218542"/>
            <a:ext cx="476250" cy="476250"/>
          </a:xfrm>
          <a:prstGeom prst="rect">
            <a:avLst/>
          </a:prstGeom>
        </p:spPr>
      </p:pic>
      <p:pic>
        <p:nvPicPr>
          <p:cNvPr id="6" name="Imagen 5">
            <a:extLst>
              <a:ext uri="{FF2B5EF4-FFF2-40B4-BE49-F238E27FC236}">
                <a16:creationId xmlns:a16="http://schemas.microsoft.com/office/drawing/2014/main" id="{5E01F638-27E1-4527-8A25-2B9D519EFFE3}"/>
              </a:ext>
            </a:extLst>
          </p:cNvPr>
          <p:cNvPicPr>
            <a:picLocks noChangeAspect="1"/>
          </p:cNvPicPr>
          <p:nvPr/>
        </p:nvPicPr>
        <p:blipFill>
          <a:blip r:embed="rId3"/>
          <a:stretch>
            <a:fillRect/>
          </a:stretch>
        </p:blipFill>
        <p:spPr>
          <a:xfrm>
            <a:off x="1521150" y="1944231"/>
            <a:ext cx="476250" cy="476250"/>
          </a:xfrm>
          <a:prstGeom prst="rect">
            <a:avLst/>
          </a:prstGeom>
        </p:spPr>
      </p:pic>
      <p:pic>
        <p:nvPicPr>
          <p:cNvPr id="7" name="Imagen 6">
            <a:extLst>
              <a:ext uri="{FF2B5EF4-FFF2-40B4-BE49-F238E27FC236}">
                <a16:creationId xmlns:a16="http://schemas.microsoft.com/office/drawing/2014/main" id="{0E0A58C8-F120-4DE6-A818-0407064E202B}"/>
              </a:ext>
            </a:extLst>
          </p:cNvPr>
          <p:cNvPicPr>
            <a:picLocks noChangeAspect="1"/>
          </p:cNvPicPr>
          <p:nvPr/>
        </p:nvPicPr>
        <p:blipFill>
          <a:blip r:embed="rId4"/>
          <a:stretch>
            <a:fillRect/>
          </a:stretch>
        </p:blipFill>
        <p:spPr>
          <a:xfrm>
            <a:off x="1547133" y="2632545"/>
            <a:ext cx="476250" cy="476250"/>
          </a:xfrm>
          <a:prstGeom prst="rect">
            <a:avLst/>
          </a:prstGeom>
        </p:spPr>
      </p:pic>
      <p:sp>
        <p:nvSpPr>
          <p:cNvPr id="8" name="CuadroTexto 7">
            <a:extLst>
              <a:ext uri="{FF2B5EF4-FFF2-40B4-BE49-F238E27FC236}">
                <a16:creationId xmlns:a16="http://schemas.microsoft.com/office/drawing/2014/main" id="{79782D1B-E3C4-4558-B63A-B20C2EF94733}"/>
              </a:ext>
            </a:extLst>
          </p:cNvPr>
          <p:cNvSpPr txBox="1"/>
          <p:nvPr/>
        </p:nvSpPr>
        <p:spPr>
          <a:xfrm>
            <a:off x="2074505" y="1278187"/>
            <a:ext cx="4072293" cy="356961"/>
          </a:xfrm>
          <a:prstGeom prst="rect">
            <a:avLst/>
          </a:prstGeom>
        </p:spPr>
        <p:txBody>
          <a:bodyPr vert="horz" wrap="square" lIns="91440" tIns="45720" rIns="91440" bIns="45720" rtlCol="0" anchor="ctr">
            <a:noAutofit/>
          </a:bodyPr>
          <a:lstStyle/>
          <a:p>
            <a:pPr algn="l"/>
            <a:r>
              <a:rPr lang="es-MX" sz="1400" dirty="0">
                <a:latin typeface="Tw Cen MT (Cuerpo)"/>
              </a:rPr>
              <a:t>Data Growth Community</a:t>
            </a:r>
          </a:p>
        </p:txBody>
      </p:sp>
      <p:sp>
        <p:nvSpPr>
          <p:cNvPr id="9" name="CuadroTexto 8">
            <a:extLst>
              <a:ext uri="{FF2B5EF4-FFF2-40B4-BE49-F238E27FC236}">
                <a16:creationId xmlns:a16="http://schemas.microsoft.com/office/drawing/2014/main" id="{8AEDB377-5608-4809-A0F9-C2C55E138AC2}"/>
              </a:ext>
            </a:extLst>
          </p:cNvPr>
          <p:cNvSpPr txBox="1"/>
          <p:nvPr/>
        </p:nvSpPr>
        <p:spPr>
          <a:xfrm>
            <a:off x="2074506" y="1986176"/>
            <a:ext cx="4072293" cy="356961"/>
          </a:xfrm>
          <a:prstGeom prst="rect">
            <a:avLst/>
          </a:prstGeom>
        </p:spPr>
        <p:txBody>
          <a:bodyPr vert="horz" wrap="square" lIns="91440" tIns="45720" rIns="91440" bIns="45720" rtlCol="0" anchor="ctr">
            <a:noAutofit/>
          </a:bodyPr>
          <a:lstStyle/>
          <a:p>
            <a:pPr algn="l"/>
            <a:r>
              <a:rPr lang="es-MX" sz="1400" dirty="0">
                <a:latin typeface="Tw Cen MT (Cuerpo)"/>
              </a:rPr>
              <a:t>Data Growth Community</a:t>
            </a:r>
          </a:p>
        </p:txBody>
      </p:sp>
      <p:sp>
        <p:nvSpPr>
          <p:cNvPr id="10" name="CuadroTexto 9">
            <a:extLst>
              <a:ext uri="{FF2B5EF4-FFF2-40B4-BE49-F238E27FC236}">
                <a16:creationId xmlns:a16="http://schemas.microsoft.com/office/drawing/2014/main" id="{99A480FB-9B97-4508-8092-A2641BD59DDB}"/>
              </a:ext>
            </a:extLst>
          </p:cNvPr>
          <p:cNvSpPr txBox="1"/>
          <p:nvPr/>
        </p:nvSpPr>
        <p:spPr>
          <a:xfrm>
            <a:off x="2074507" y="2643901"/>
            <a:ext cx="4072293" cy="356961"/>
          </a:xfrm>
          <a:prstGeom prst="rect">
            <a:avLst/>
          </a:prstGeom>
        </p:spPr>
        <p:txBody>
          <a:bodyPr vert="horz" wrap="square" lIns="91440" tIns="45720" rIns="91440" bIns="45720" rtlCol="0" anchor="ctr">
            <a:noAutofit/>
          </a:bodyPr>
          <a:lstStyle/>
          <a:p>
            <a:pPr algn="l"/>
            <a:r>
              <a:rPr lang="es-MX" sz="1400" dirty="0">
                <a:latin typeface="Tw Cen MT (Cuerpo)"/>
              </a:rPr>
              <a:t>Data Growth Community</a:t>
            </a:r>
          </a:p>
        </p:txBody>
      </p:sp>
    </p:spTree>
    <p:extLst>
      <p:ext uri="{BB962C8B-B14F-4D97-AF65-F5344CB8AC3E}">
        <p14:creationId xmlns:p14="http://schemas.microsoft.com/office/powerpoint/2010/main" val="67457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733909" y="368198"/>
            <a:ext cx="8522900" cy="1361655"/>
          </a:xfrm>
          <a:prstGeom prst="rect">
            <a:avLst/>
          </a:prstGeom>
        </p:spPr>
        <p:txBody>
          <a:bodyPr wrap="square" lIns="0" tIns="0" rIns="0" bIns="0" rtlCol="0" anchor="t">
            <a:spAutoFit/>
          </a:bodyPr>
          <a:lstStyle/>
          <a:p>
            <a:pPr algn="ctr">
              <a:spcBef>
                <a:spcPct val="0"/>
              </a:spcBef>
            </a:pPr>
            <a:r>
              <a:rPr lang="en-US" sz="4424" dirty="0">
                <a:solidFill>
                  <a:srgbClr val="00AAB2"/>
                </a:solidFill>
                <a:latin typeface="Tw Cen MT (Cuerpo)"/>
              </a:rPr>
              <a:t>¿ </a:t>
            </a:r>
            <a:r>
              <a:rPr lang="en-US" sz="4424" dirty="0" err="1">
                <a:solidFill>
                  <a:srgbClr val="00AAB2"/>
                </a:solidFill>
                <a:latin typeface="Tw Cen MT (Cuerpo)"/>
              </a:rPr>
              <a:t>Qué</a:t>
            </a:r>
            <a:r>
              <a:rPr lang="en-US" sz="4424" dirty="0">
                <a:solidFill>
                  <a:srgbClr val="00AAB2"/>
                </a:solidFill>
                <a:latin typeface="Tw Cen MT (Cuerpo)"/>
              </a:rPr>
              <a:t> </a:t>
            </a:r>
            <a:r>
              <a:rPr lang="en-US" sz="4424" dirty="0" err="1">
                <a:solidFill>
                  <a:srgbClr val="00AAB2"/>
                </a:solidFill>
                <a:latin typeface="Tw Cen MT (Cuerpo)"/>
              </a:rPr>
              <a:t>perfiles</a:t>
            </a:r>
            <a:r>
              <a:rPr lang="en-US" sz="4424" dirty="0">
                <a:solidFill>
                  <a:srgbClr val="00AAB2"/>
                </a:solidFill>
                <a:latin typeface="Tw Cen MT (Cuerpo)"/>
              </a:rPr>
              <a:t> </a:t>
            </a:r>
            <a:r>
              <a:rPr lang="en-US" sz="4424" dirty="0" err="1">
                <a:solidFill>
                  <a:srgbClr val="00AAB2"/>
                </a:solidFill>
                <a:latin typeface="Tw Cen MT (Cuerpo)"/>
              </a:rPr>
              <a:t>profesionales</a:t>
            </a:r>
            <a:r>
              <a:rPr lang="en-US" sz="4424" dirty="0">
                <a:solidFill>
                  <a:srgbClr val="00AAB2"/>
                </a:solidFill>
                <a:latin typeface="Tw Cen MT (Cuerpo)"/>
              </a:rPr>
              <a:t> </a:t>
            </a:r>
            <a:r>
              <a:rPr lang="en-US" sz="4424" dirty="0" err="1">
                <a:solidFill>
                  <a:srgbClr val="00AAB2"/>
                </a:solidFill>
                <a:latin typeface="Tw Cen MT (Cuerpo)"/>
              </a:rPr>
              <a:t>necesitas</a:t>
            </a:r>
            <a:r>
              <a:rPr lang="en-US" sz="4424" dirty="0">
                <a:solidFill>
                  <a:srgbClr val="00AAB2"/>
                </a:solidFill>
                <a:latin typeface="Tw Cen MT (Cuerpo)"/>
              </a:rPr>
              <a:t> para </a:t>
            </a:r>
            <a:r>
              <a:rPr lang="en-US" sz="4424" dirty="0" err="1">
                <a:solidFill>
                  <a:srgbClr val="00AAB2"/>
                </a:solidFill>
                <a:latin typeface="Tw Cen MT (Cuerpo)"/>
              </a:rPr>
              <a:t>hacer</a:t>
            </a:r>
            <a:r>
              <a:rPr lang="en-US" sz="4424" dirty="0">
                <a:solidFill>
                  <a:srgbClr val="00AAB2"/>
                </a:solidFill>
                <a:latin typeface="Tw Cen MT (Cuerpo)"/>
              </a:rPr>
              <a:t> </a:t>
            </a:r>
            <a:r>
              <a:rPr lang="en-US" sz="4424" dirty="0" err="1">
                <a:solidFill>
                  <a:srgbClr val="00AAB2"/>
                </a:solidFill>
                <a:latin typeface="Tw Cen MT (Cuerpo)"/>
              </a:rPr>
              <a:t>uso</a:t>
            </a:r>
            <a:r>
              <a:rPr lang="en-US" sz="4424" dirty="0">
                <a:solidFill>
                  <a:srgbClr val="00AAB2"/>
                </a:solidFill>
                <a:latin typeface="Tw Cen MT (Cuerpo)"/>
              </a:rPr>
              <a:t> del Big Data?</a:t>
            </a:r>
          </a:p>
        </p:txBody>
      </p:sp>
      <p:sp>
        <p:nvSpPr>
          <p:cNvPr id="11" name="CuadroTexto 10">
            <a:extLst>
              <a:ext uri="{FF2B5EF4-FFF2-40B4-BE49-F238E27FC236}">
                <a16:creationId xmlns:a16="http://schemas.microsoft.com/office/drawing/2014/main" id="{746100D6-2596-4930-991E-41E02767C26C}"/>
              </a:ext>
            </a:extLst>
          </p:cNvPr>
          <p:cNvSpPr txBox="1"/>
          <p:nvPr/>
        </p:nvSpPr>
        <p:spPr>
          <a:xfrm>
            <a:off x="4729915" y="5730298"/>
            <a:ext cx="3145044" cy="993218"/>
          </a:xfrm>
          <a:prstGeom prst="rect">
            <a:avLst/>
          </a:prstGeom>
          <a:solidFill>
            <a:schemeClr val="tx1"/>
          </a:solidFill>
        </p:spPr>
        <p:txBody>
          <a:bodyPr vert="horz" wrap="square" lIns="91440" tIns="45720" rIns="91440" bIns="45720" rtlCol="0" anchor="ctr">
            <a:noAutofit/>
          </a:bodyPr>
          <a:lstStyle/>
          <a:p>
            <a:pPr algn="l"/>
            <a:endParaRPr lang="es-MX" dirty="0"/>
          </a:p>
        </p:txBody>
      </p:sp>
      <p:pic>
        <p:nvPicPr>
          <p:cNvPr id="4098" name="Picture 2" descr="Perfiles profesionales que necesitas para hacer uso del Big Data">
            <a:extLst>
              <a:ext uri="{FF2B5EF4-FFF2-40B4-BE49-F238E27FC236}">
                <a16:creationId xmlns:a16="http://schemas.microsoft.com/office/drawing/2014/main" id="{81BA530B-939C-4B9C-959A-13CB0C97E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075" y="1969866"/>
            <a:ext cx="7556380" cy="47536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469E4D85-B57F-40B9-9912-1EA48EA5C3C9}"/>
              </a:ext>
            </a:extLst>
          </p:cNvPr>
          <p:cNvSpPr/>
          <p:nvPr/>
        </p:nvSpPr>
        <p:spPr>
          <a:xfrm>
            <a:off x="5579192" y="2995184"/>
            <a:ext cx="3219750" cy="125661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371766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C256969-EC53-4FBA-9CA4-AC8513A963A9}"/>
              </a:ext>
            </a:extLst>
          </p:cNvPr>
          <p:cNvSpPr/>
          <p:nvPr/>
        </p:nvSpPr>
        <p:spPr>
          <a:xfrm>
            <a:off x="0" y="0"/>
            <a:ext cx="12331700" cy="69868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Picture 2" descr="Perfiles profesionales que necesitas para hacer uso del Big Data">
            <a:extLst>
              <a:ext uri="{FF2B5EF4-FFF2-40B4-BE49-F238E27FC236}">
                <a16:creationId xmlns:a16="http://schemas.microsoft.com/office/drawing/2014/main" id="{788BBC31-34D0-426C-9294-A95F986C39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190" t="22075" r="24768" b="51068"/>
          <a:stretch/>
        </p:blipFill>
        <p:spPr bwMode="auto">
          <a:xfrm>
            <a:off x="284192" y="5143772"/>
            <a:ext cx="1371600" cy="16503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Bocadillo nube: nube 3">
            <a:extLst>
              <a:ext uri="{FF2B5EF4-FFF2-40B4-BE49-F238E27FC236}">
                <a16:creationId xmlns:a16="http://schemas.microsoft.com/office/drawing/2014/main" id="{BD2E27B3-DF80-494E-8276-08268C82542D}"/>
              </a:ext>
            </a:extLst>
          </p:cNvPr>
          <p:cNvSpPr/>
          <p:nvPr/>
        </p:nvSpPr>
        <p:spPr>
          <a:xfrm>
            <a:off x="2110830" y="-579365"/>
            <a:ext cx="11663878" cy="6986806"/>
          </a:xfrm>
          <a:prstGeom prst="cloudCallout">
            <a:avLst>
              <a:gd name="adj1" fmla="val -411"/>
              <a:gd name="adj2" fmla="val 10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 name="Imagen 2">
            <a:extLst>
              <a:ext uri="{FF2B5EF4-FFF2-40B4-BE49-F238E27FC236}">
                <a16:creationId xmlns:a16="http://schemas.microsoft.com/office/drawing/2014/main" id="{DF535196-9FDA-4D17-A078-6B81353509A9}"/>
              </a:ext>
            </a:extLst>
          </p:cNvPr>
          <p:cNvPicPr>
            <a:picLocks noChangeAspect="1"/>
          </p:cNvPicPr>
          <p:nvPr/>
        </p:nvPicPr>
        <p:blipFill>
          <a:blip r:embed="rId3"/>
          <a:stretch>
            <a:fillRect/>
          </a:stretch>
        </p:blipFill>
        <p:spPr>
          <a:xfrm>
            <a:off x="3766872" y="450559"/>
            <a:ext cx="7345628" cy="5518404"/>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Perfiles profesionales que necesitas para hacer uso del Big Data">
            <a:extLst>
              <a:ext uri="{FF2B5EF4-FFF2-40B4-BE49-F238E27FC236}">
                <a16:creationId xmlns:a16="http://schemas.microsoft.com/office/drawing/2014/main" id="{F5DE1C03-600E-4AC7-8ABD-E4CD802B0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274" t="22443" r="38684" b="50700"/>
          <a:stretch/>
        </p:blipFill>
        <p:spPr bwMode="auto">
          <a:xfrm>
            <a:off x="7127330" y="4706010"/>
            <a:ext cx="970502" cy="1167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2" descr="Perfiles profesionales que necesitas para hacer uso del Big Data">
            <a:extLst>
              <a:ext uri="{FF2B5EF4-FFF2-40B4-BE49-F238E27FC236}">
                <a16:creationId xmlns:a16="http://schemas.microsoft.com/office/drawing/2014/main" id="{E14F561A-5251-4619-8FD9-0803418985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35" t="21662" r="10023" b="51481"/>
          <a:stretch/>
        </p:blipFill>
        <p:spPr bwMode="auto">
          <a:xfrm>
            <a:off x="11030771" y="3976013"/>
            <a:ext cx="970502" cy="1167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 name="Picture 2" descr="Perfiles profesionales que necesitas para hacer uso del Big Data">
            <a:extLst>
              <a:ext uri="{FF2B5EF4-FFF2-40B4-BE49-F238E27FC236}">
                <a16:creationId xmlns:a16="http://schemas.microsoft.com/office/drawing/2014/main" id="{8BCD2FB8-07D3-4FF5-AD72-E0ACB6D78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30" t="69721" r="73728" b="3422"/>
          <a:stretch/>
        </p:blipFill>
        <p:spPr bwMode="auto">
          <a:xfrm>
            <a:off x="11028007" y="2369776"/>
            <a:ext cx="970502" cy="1167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Arquitectura de datos: la base de una estrategia diferenciadora - Cognodata">
            <a:extLst>
              <a:ext uri="{FF2B5EF4-FFF2-40B4-BE49-F238E27FC236}">
                <a16:creationId xmlns:a16="http://schemas.microsoft.com/office/drawing/2014/main" id="{5F9A0863-D305-4613-BFFE-C6509849B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11" y="4188578"/>
            <a:ext cx="2031973" cy="15434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0" name="Picture 10" descr="406,724 vectores de Foco de idea - Vectores, imágenes y arte vectorial de  stock | Shutterstock">
            <a:extLst>
              <a:ext uri="{FF2B5EF4-FFF2-40B4-BE49-F238E27FC236}">
                <a16:creationId xmlns:a16="http://schemas.microsoft.com/office/drawing/2014/main" id="{89260419-3ADD-4943-BEF4-E992B58A4D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27" t="6522" r="2432" b="12453"/>
          <a:stretch/>
        </p:blipFill>
        <p:spPr bwMode="auto">
          <a:xfrm>
            <a:off x="612820" y="3101490"/>
            <a:ext cx="1188274" cy="1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600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60B50F3-C717-7473-AF78-3D109CB3AFE2}"/>
              </a:ext>
            </a:extLst>
          </p:cNvPr>
          <p:cNvSpPr>
            <a:spLocks noGrp="1"/>
          </p:cNvSpPr>
          <p:nvPr>
            <p:ph type="title"/>
          </p:nvPr>
        </p:nvSpPr>
        <p:spPr>
          <a:xfrm>
            <a:off x="1772728" y="263288"/>
            <a:ext cx="9906000" cy="625233"/>
          </a:xfrm>
          <a:prstGeom prst="rect">
            <a:avLst/>
          </a:prstGeom>
        </p:spPr>
        <p:txBody>
          <a:bodyPr>
            <a:normAutofit/>
          </a:bodyPr>
          <a:lstStyle/>
          <a:p>
            <a:pPr algn="l"/>
            <a:r>
              <a:rPr lang="es-PE" sz="2400" dirty="0"/>
              <a:t>MÓDULO 1: Fundamentos de Big Data</a:t>
            </a:r>
          </a:p>
        </p:txBody>
      </p:sp>
      <p:sp>
        <p:nvSpPr>
          <p:cNvPr id="5" name="Título 3">
            <a:extLst>
              <a:ext uri="{FF2B5EF4-FFF2-40B4-BE49-F238E27FC236}">
                <a16:creationId xmlns:a16="http://schemas.microsoft.com/office/drawing/2014/main" id="{CC4E5DC6-C01A-469E-B546-83C6D5DAD98D}"/>
              </a:ext>
            </a:extLst>
          </p:cNvPr>
          <p:cNvSpPr txBox="1">
            <a:spLocks/>
          </p:cNvSpPr>
          <p:nvPr/>
        </p:nvSpPr>
        <p:spPr>
          <a:xfrm>
            <a:off x="1702280" y="2236425"/>
            <a:ext cx="8787440" cy="1559198"/>
          </a:xfrm>
          <a:prstGeom prst="rect">
            <a:avLst/>
          </a:prstGeom>
        </p:spPr>
        <p:txBody>
          <a:bodyPr anchor="b">
            <a:noAutofit/>
          </a:bodyPr>
          <a:lstStyle>
            <a:lvl1pPr algn="l" defTabSz="914400" rtl="0" eaLnBrk="1" latinLnBrk="0" hangingPunct="1">
              <a:lnSpc>
                <a:spcPct val="90000"/>
              </a:lnSpc>
              <a:spcBef>
                <a:spcPct val="0"/>
              </a:spcBef>
              <a:buNone/>
              <a:defRPr sz="4800" kern="1200" cap="none" baseline="0">
                <a:solidFill>
                  <a:schemeClr val="bg1"/>
                </a:solidFill>
                <a:latin typeface="+mj-lt"/>
                <a:ea typeface="+mj-ea"/>
                <a:cs typeface="+mj-cs"/>
              </a:defRPr>
            </a:lvl1pPr>
          </a:lstStyle>
          <a:p>
            <a:pPr algn="ctr"/>
            <a:r>
              <a:rPr lang="es-PE" dirty="0">
                <a:solidFill>
                  <a:srgbClr val="00CED8"/>
                </a:solidFill>
              </a:rPr>
              <a:t>1.2 Roles del Big Data</a:t>
            </a:r>
          </a:p>
        </p:txBody>
      </p:sp>
    </p:spTree>
    <p:extLst>
      <p:ext uri="{BB962C8B-B14F-4D97-AF65-F5344CB8AC3E}">
        <p14:creationId xmlns:p14="http://schemas.microsoft.com/office/powerpoint/2010/main" val="29946918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Personalizado 3">
      <a:dk1>
        <a:srgbClr val="002060"/>
      </a:dk1>
      <a:lt1>
        <a:sysClr val="window" lastClr="FFFFFF"/>
      </a:lt1>
      <a:dk2>
        <a:srgbClr val="00206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txDef>
      <a:spPr/>
      <a:bodyPr vert="horz" lIns="91440" tIns="45720" rIns="91440" bIns="45720" rtlCol="0" anchor="ctr">
        <a:noAutofit/>
      </a:bodyPr>
      <a:lstStyle>
        <a:defPPr algn="l">
          <a:defRPr dirty="0" smtClean="0"/>
        </a:defPPr>
      </a:lstStyle>
    </a:txDef>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12</TotalTime>
  <Words>1782</Words>
  <Application>Microsoft Office PowerPoint</Application>
  <PresentationFormat>Panorámica</PresentationFormat>
  <Paragraphs>178</Paragraphs>
  <Slides>63</Slides>
  <Notes>44</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63</vt:i4>
      </vt:variant>
    </vt:vector>
  </HeadingPairs>
  <TitlesOfParts>
    <vt:vector size="78" baseType="lpstr">
      <vt:lpstr>Arial</vt:lpstr>
      <vt:lpstr>Calibri</vt:lpstr>
      <vt:lpstr>Exo 2</vt:lpstr>
      <vt:lpstr>Fira Sans Extra Condensed Medium</vt:lpstr>
      <vt:lpstr>Lato</vt:lpstr>
      <vt:lpstr>Montserrat</vt:lpstr>
      <vt:lpstr>Montserrat Light</vt:lpstr>
      <vt:lpstr>Nunito Light</vt:lpstr>
      <vt:lpstr>Open Sans</vt:lpstr>
      <vt:lpstr>Trebuchet MS</vt:lpstr>
      <vt:lpstr>Tw Cen MT</vt:lpstr>
      <vt:lpstr>Tw Cen MT (Cuerpo)</vt:lpstr>
      <vt:lpstr>Twentieth Century</vt:lpstr>
      <vt:lpstr>Verdana</vt:lpstr>
      <vt:lpstr>Circuito</vt:lpstr>
      <vt:lpstr>Presentación de PowerPoint</vt:lpstr>
      <vt:lpstr>MÓDULO 1: Fundamentos de Big Data</vt:lpstr>
      <vt:lpstr>Presentación de PowerPoint</vt:lpstr>
      <vt:lpstr>Presentación de PowerPoint</vt:lpstr>
      <vt:lpstr>Presentación de PowerPoint</vt:lpstr>
      <vt:lpstr>Presentación de PowerPoint</vt:lpstr>
      <vt:lpstr>Presentación de PowerPoint</vt:lpstr>
      <vt:lpstr>Presentación de PowerPoint</vt:lpstr>
      <vt:lpstr>MÓDULO 1: Fundamentos de Big Data</vt:lpstr>
      <vt:lpstr>ANALISTA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DATA ENGINEER</vt:lpstr>
      <vt:lpstr>¿QUE HACE UN INGENIERO DE DATOS?</vt:lpstr>
      <vt:lpstr>¿QUE ES UN PIPELINE?</vt:lpstr>
      <vt:lpstr>OBJETIVO</vt:lpstr>
      <vt:lpstr>ALGUNAS FUENTES DE ALMACENAMIENTO A GRAN ESCALA</vt:lpstr>
      <vt:lpstr>SKILLS</vt:lpstr>
      <vt:lpstr>HERRAMIENTAS</vt:lpstr>
      <vt:lpstr>Presentación de PowerPoint</vt:lpstr>
      <vt:lpstr>Presentación de PowerPoint</vt:lpstr>
      <vt:lpstr>HADOOP - HDFS</vt:lpstr>
      <vt:lpstr>HADOOP -MAPREDUCE</vt:lpstr>
      <vt:lpstr>HADOOP -MAPREDUCE</vt:lpstr>
      <vt:lpstr>ECOSISTEMA DE HADOOP</vt:lpstr>
      <vt:lpstr>APACHE HIVE</vt:lpstr>
      <vt:lpstr>APACHE HIVE</vt:lpstr>
      <vt:lpstr>APACHE PIG</vt:lpstr>
      <vt:lpstr>Presentación de PowerPoint</vt:lpstr>
      <vt:lpstr>SQOOP</vt:lpstr>
      <vt:lpstr>Presentación de PowerPoint</vt:lpstr>
      <vt:lpstr>Presentación de PowerPoint</vt:lpstr>
      <vt:lpstr>APACHE SPARK</vt:lpstr>
      <vt:lpstr>APACHE SPARK</vt:lpstr>
      <vt:lpstr>APACHE SPARK</vt:lpstr>
      <vt:lpstr>MÁS HERRAMIENTAS</vt:lpstr>
      <vt:lpstr>DATABRICKS</vt:lpstr>
      <vt:lpstr>APACHE AIRFLOW</vt:lpstr>
      <vt:lpstr>NUBE</vt:lpstr>
      <vt:lpstr>AWS</vt:lpstr>
      <vt:lpstr>GCP</vt:lpstr>
      <vt:lpstr>AZURE</vt:lpstr>
      <vt:lpstr>IMPORTANTE</vt:lpstr>
      <vt:lpstr>IMPORTANTE</vt:lpstr>
      <vt:lpstr>DATA SCIENTIST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ESTESSY MARGARETH CORNEJO VARGAS</dc:creator>
  <cp:lastModifiedBy>Personal</cp:lastModifiedBy>
  <cp:revision>75</cp:revision>
  <dcterms:created xsi:type="dcterms:W3CDTF">2023-01-29T00:54:43Z</dcterms:created>
  <dcterms:modified xsi:type="dcterms:W3CDTF">2023-02-05T19:19:14Z</dcterms:modified>
</cp:coreProperties>
</file>